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76" r:id="rId4"/>
    <p:sldId id="258" r:id="rId5"/>
    <p:sldId id="259" r:id="rId6"/>
    <p:sldId id="274" r:id="rId7"/>
    <p:sldId id="260" r:id="rId8"/>
    <p:sldId id="271" r:id="rId9"/>
    <p:sldId id="261" r:id="rId10"/>
    <p:sldId id="275" r:id="rId11"/>
    <p:sldId id="262" r:id="rId12"/>
    <p:sldId id="272" r:id="rId13"/>
    <p:sldId id="263" r:id="rId14"/>
    <p:sldId id="268" r:id="rId15"/>
    <p:sldId id="269" r:id="rId16"/>
    <p:sldId id="270" r:id="rId17"/>
    <p:sldId id="285" r:id="rId18"/>
    <p:sldId id="277" r:id="rId19"/>
    <p:sldId id="273" r:id="rId20"/>
    <p:sldId id="279" r:id="rId21"/>
    <p:sldId id="280" r:id="rId22"/>
    <p:sldId id="278" r:id="rId23"/>
    <p:sldId id="281" r:id="rId24"/>
    <p:sldId id="282" r:id="rId25"/>
    <p:sldId id="283" r:id="rId26"/>
    <p:sldId id="284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16" r:id="rId42"/>
    <p:sldId id="300" r:id="rId43"/>
    <p:sldId id="302" r:id="rId44"/>
    <p:sldId id="307" r:id="rId45"/>
    <p:sldId id="308" r:id="rId46"/>
    <p:sldId id="309" r:id="rId47"/>
    <p:sldId id="310" r:id="rId48"/>
    <p:sldId id="311" r:id="rId49"/>
    <p:sldId id="320" r:id="rId50"/>
    <p:sldId id="312" r:id="rId51"/>
    <p:sldId id="319" r:id="rId52"/>
    <p:sldId id="313" r:id="rId53"/>
    <p:sldId id="318" r:id="rId54"/>
    <p:sldId id="301" r:id="rId55"/>
    <p:sldId id="317" r:id="rId56"/>
    <p:sldId id="314" r:id="rId57"/>
    <p:sldId id="315" r:id="rId58"/>
    <p:sldId id="321" r:id="rId59"/>
    <p:sldId id="322" r:id="rId60"/>
    <p:sldId id="323" r:id="rId61"/>
    <p:sldId id="330" r:id="rId62"/>
    <p:sldId id="324" r:id="rId63"/>
    <p:sldId id="331" r:id="rId64"/>
    <p:sldId id="325" r:id="rId65"/>
    <p:sldId id="332" r:id="rId66"/>
    <p:sldId id="326" r:id="rId67"/>
    <p:sldId id="327" r:id="rId68"/>
    <p:sldId id="328" r:id="rId69"/>
    <p:sldId id="333" r:id="rId70"/>
    <p:sldId id="329" r:id="rId71"/>
    <p:sldId id="334" r:id="rId72"/>
    <p:sldId id="335" r:id="rId73"/>
    <p:sldId id="336" r:id="rId74"/>
    <p:sldId id="337" r:id="rId75"/>
    <p:sldId id="338" r:id="rId76"/>
    <p:sldId id="339" r:id="rId77"/>
    <p:sldId id="340" r:id="rId78"/>
    <p:sldId id="341" r:id="rId79"/>
    <p:sldId id="342" r:id="rId80"/>
    <p:sldId id="343" r:id="rId81"/>
    <p:sldId id="344" r:id="rId82"/>
    <p:sldId id="345" r:id="rId83"/>
    <p:sldId id="346" r:id="rId84"/>
    <p:sldId id="351" r:id="rId85"/>
    <p:sldId id="347" r:id="rId86"/>
    <p:sldId id="348" r:id="rId87"/>
    <p:sldId id="349" r:id="rId88"/>
    <p:sldId id="350" r:id="rId89"/>
    <p:sldId id="352" r:id="rId90"/>
    <p:sldId id="353" r:id="rId91"/>
    <p:sldId id="362" r:id="rId92"/>
    <p:sldId id="354" r:id="rId93"/>
    <p:sldId id="363" r:id="rId94"/>
    <p:sldId id="355" r:id="rId95"/>
    <p:sldId id="364" r:id="rId96"/>
    <p:sldId id="356" r:id="rId97"/>
    <p:sldId id="366" r:id="rId98"/>
    <p:sldId id="357" r:id="rId99"/>
    <p:sldId id="367" r:id="rId100"/>
    <p:sldId id="358" r:id="rId101"/>
    <p:sldId id="359" r:id="rId102"/>
    <p:sldId id="360" r:id="rId103"/>
    <p:sldId id="361" r:id="rId104"/>
    <p:sldId id="365" r:id="rId105"/>
    <p:sldId id="368" r:id="rId106"/>
    <p:sldId id="369" r:id="rId107"/>
    <p:sldId id="376" r:id="rId108"/>
    <p:sldId id="370" r:id="rId109"/>
    <p:sldId id="377" r:id="rId110"/>
    <p:sldId id="372" r:id="rId111"/>
    <p:sldId id="378" r:id="rId112"/>
    <p:sldId id="373" r:id="rId113"/>
    <p:sldId id="379" r:id="rId114"/>
    <p:sldId id="371" r:id="rId115"/>
    <p:sldId id="380" r:id="rId116"/>
    <p:sldId id="374" r:id="rId117"/>
    <p:sldId id="375" r:id="rId1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56A5817-1C7B-4A38-89F0-33A5C72BDB4B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EBCED8E0-7D64-4DA6-8B0F-7827EC9C21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56A5817-1C7B-4A38-89F0-33A5C72BDB4B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BCED8E0-7D64-4DA6-8B0F-7827EC9C21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756A5817-1C7B-4A38-89F0-33A5C72BDB4B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EBCED8E0-7D64-4DA6-8B0F-7827EC9C21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56A5817-1C7B-4A38-89F0-33A5C72BDB4B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BCED8E0-7D64-4DA6-8B0F-7827EC9C21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56A5817-1C7B-4A38-89F0-33A5C72BDB4B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EBCED8E0-7D64-4DA6-8B0F-7827EC9C21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56A5817-1C7B-4A38-89F0-33A5C72BDB4B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BCED8E0-7D64-4DA6-8B0F-7827EC9C21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56A5817-1C7B-4A38-89F0-33A5C72BDB4B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BCED8E0-7D64-4DA6-8B0F-7827EC9C21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56A5817-1C7B-4A38-89F0-33A5C72BDB4B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BCED8E0-7D64-4DA6-8B0F-7827EC9C21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56A5817-1C7B-4A38-89F0-33A5C72BDB4B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BCED8E0-7D64-4DA6-8B0F-7827EC9C21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56A5817-1C7B-4A38-89F0-33A5C72BDB4B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BCED8E0-7D64-4DA6-8B0F-7827EC9C21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56A5817-1C7B-4A38-89F0-33A5C72BDB4B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BCED8E0-7D64-4DA6-8B0F-7827EC9C215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756A5817-1C7B-4A38-89F0-33A5C72BDB4B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EBCED8E0-7D64-4DA6-8B0F-7827EC9C215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hyperlink" Target="http://kokchetav.moy.su/_bl/1/78125531.jp" TargetMode="Externa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://kokchetav.moy.su/_bl/1/09859092.jp" TargetMode="Externa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1941_%D0%B3%D0%BE%D0%B4" TargetMode="External"/><Relationship Id="rId2" Type="http://schemas.openxmlformats.org/officeDocument/2006/relationships/hyperlink" Target="https://ru.wikipedia.org/wiki/15_%D0%B0%D0%B2%D0%B3%D1%83%D1%81%D1%82%D0%B0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ru.wikipedia.org/wiki/%D0%9B%D0%B5%D0%BD%D0%B8%D0%BD%D0%B3%D1%80%D0%B0%D0%B4%D1%81%D0%BA%D0%B8%D0%B9_%D1%84%D1%80%D0%BE%D0%BD%D1%82" TargetMode="Externa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2376" y="0"/>
            <a:ext cx="7772400" cy="3857628"/>
          </a:xfrm>
        </p:spPr>
        <p:txBody>
          <a:bodyPr/>
          <a:lstStyle/>
          <a:p>
            <a:pPr algn="ctr"/>
            <a:r>
              <a:rPr lang="ru-RU" sz="3600" i="1" dirty="0" smtClean="0">
                <a:solidFill>
                  <a:schemeClr val="tx1"/>
                </a:solidFill>
              </a:rPr>
              <a:t> </a:t>
            </a:r>
            <a:r>
              <a:rPr lang="ru-RU" sz="3600" i="1" dirty="0" smtClean="0">
                <a:solidFill>
                  <a:schemeClr val="tx1"/>
                </a:solidFill>
              </a:rPr>
              <a:t>великой </a:t>
            </a:r>
            <a:r>
              <a:rPr lang="ru-RU" sz="3600" i="1" dirty="0" smtClean="0">
                <a:solidFill>
                  <a:schemeClr val="tx1"/>
                </a:solidFill>
              </a:rPr>
              <a:t>Победе </a:t>
            </a:r>
            <a:r>
              <a:rPr lang="ru-RU" sz="3600" i="1" dirty="0" smtClean="0">
                <a:solidFill>
                  <a:schemeClr val="tx1"/>
                </a:solidFill>
              </a:rPr>
              <a:t>посвящается</a:t>
            </a: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sz="6600" dirty="0" smtClean="0">
                <a:solidFill>
                  <a:srgbClr val="FF0000"/>
                </a:solidFill>
              </a:rPr>
              <a:t>Вспомним всех поименно…</a:t>
            </a:r>
            <a:endParaRPr lang="ru-RU" sz="66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2376" y="4572008"/>
            <a:ext cx="7772400" cy="1643074"/>
          </a:xfrm>
        </p:spPr>
        <p:txBody>
          <a:bodyPr>
            <a:noAutofit/>
          </a:bodyPr>
          <a:lstStyle/>
          <a:p>
            <a:pPr algn="ctr"/>
            <a:r>
              <a:rPr lang="ru-RU" sz="3600" b="1" i="1" dirty="0" smtClean="0">
                <a:solidFill>
                  <a:schemeClr val="tx1"/>
                </a:solidFill>
                <a:latin typeface="Monotype Corsiva" pitchFamily="66" charset="0"/>
              </a:rPr>
              <a:t>Герои Советского Союза, призванные на фронт в 1941-1945 годах</a:t>
            </a:r>
          </a:p>
          <a:p>
            <a:pPr algn="ctr"/>
            <a:r>
              <a:rPr lang="ru-RU" sz="3600" b="1" i="1" dirty="0" smtClean="0">
                <a:solidFill>
                  <a:schemeClr val="tx1"/>
                </a:solidFill>
                <a:latin typeface="Monotype Corsiva" pitchFamily="66" charset="0"/>
              </a:rPr>
              <a:t> из </a:t>
            </a:r>
            <a:r>
              <a:rPr lang="ru-RU" sz="3600" b="1" i="1" dirty="0" err="1" smtClean="0">
                <a:solidFill>
                  <a:schemeClr val="tx1"/>
                </a:solidFill>
                <a:latin typeface="Monotype Corsiva" pitchFamily="66" charset="0"/>
              </a:rPr>
              <a:t>Макинского</a:t>
            </a:r>
            <a:r>
              <a:rPr lang="ru-RU" sz="3600" b="1" i="1" dirty="0" smtClean="0">
                <a:solidFill>
                  <a:schemeClr val="tx1"/>
                </a:solidFill>
                <a:latin typeface="Monotype Corsiva" pitchFamily="66" charset="0"/>
              </a:rPr>
              <a:t> райвоенкомата</a:t>
            </a:r>
            <a:endParaRPr lang="ru-RU" sz="3600" b="1" i="1" dirty="0">
              <a:solidFill>
                <a:schemeClr val="tx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Admin\Рабочий стол\письмо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285728"/>
            <a:ext cx="778674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123 успешных боевых вылета совершил за время войны младший лейтенант </a:t>
            </a:r>
            <a:r>
              <a:rPr lang="ru-RU" sz="2800" dirty="0" err="1" smtClean="0"/>
              <a:t>Омигов</a:t>
            </a:r>
            <a:r>
              <a:rPr lang="ru-RU" sz="2800" dirty="0" smtClean="0"/>
              <a:t>. 9 раз участвовал в воздушных боях. На его боевом счету около 500 солдат и офицеров противника, 11 уничтоженных самолетов, 38 дзотов и дотов, 13 полевых и 62 зенитных орудия, 49 зенитных пулеметов и 25 минометов. Это — весомый вклад в победу Страны Советов над фашистской Германией и ее союзниками по агрессии.</a:t>
            </a:r>
            <a:endParaRPr lang="ru-RU" sz="28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357166"/>
            <a:ext cx="764386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Указом Президиума Верховного Совета СССР от 18 августа 1945 года за образцовое выполнение боевых заданий командования на фронте борьбы с немецко-фашистскими захватчиками и проявленные при этом мужество и героизм лейтенанту </a:t>
            </a:r>
            <a:r>
              <a:rPr lang="ru-RU" sz="3200" dirty="0" err="1" smtClean="0"/>
              <a:t>Омигову</a:t>
            </a:r>
            <a:r>
              <a:rPr lang="ru-RU" sz="3200" dirty="0" smtClean="0"/>
              <a:t> Ивану Фёдоровичу присвоено звание Героя Советского Союза с вручением ордена Ленина и медали «Золотая Звезда» (№ 8214).</a:t>
            </a:r>
            <a:endParaRPr lang="ru-RU" sz="3200" dirty="0"/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F:\DCIM\101CANON\IMG_479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335846"/>
            <a:ext cx="771530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После войны И.Ф. </a:t>
            </a:r>
            <a:r>
              <a:rPr lang="ru-RU" sz="2000" dirty="0" err="1" smtClean="0"/>
              <a:t>Омигов</a:t>
            </a:r>
            <a:r>
              <a:rPr lang="ru-RU" sz="2000" dirty="0" smtClean="0"/>
              <a:t> продолжал службу в ВВС. В 1956 году он окончил Военно-воздушную академию. С 1960 года подполковник </a:t>
            </a:r>
            <a:r>
              <a:rPr lang="ru-RU" sz="2000" dirty="0" err="1" smtClean="0"/>
              <a:t>Омигов</a:t>
            </a:r>
            <a:r>
              <a:rPr lang="ru-RU" sz="2000" dirty="0" smtClean="0"/>
              <a:t> И.Ф. - в запасе.</a:t>
            </a:r>
            <a:br>
              <a:rPr lang="ru-RU" sz="2000" dirty="0" smtClean="0"/>
            </a:br>
            <a:r>
              <a:rPr lang="ru-RU" sz="2000" dirty="0" smtClean="0"/>
              <a:t>Жил в Воронеже.</a:t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Умер 12 мая 1966 г.</a:t>
            </a:r>
            <a:br>
              <a:rPr lang="ru-RU" sz="2000" dirty="0" smtClean="0"/>
            </a:br>
            <a:r>
              <a:rPr lang="ru-RU" sz="2000" dirty="0" smtClean="0"/>
              <a:t>Похоронен в Воронеже на Коминтерновском кладбище (на кладбище похоронено почти 30 Героев Советского Союза).</a:t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Награждён орденом Ленина, тремя орденами Красного Знамени, орденами Отечественной войны 1-й степени, Красной Звезды, медалями.</a:t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Школа №1 в г. </a:t>
            </a:r>
            <a:r>
              <a:rPr lang="ru-RU" sz="2000" dirty="0" err="1" smtClean="0"/>
              <a:t>Макинск</a:t>
            </a:r>
            <a:r>
              <a:rPr lang="ru-RU" sz="2000" dirty="0" smtClean="0"/>
              <a:t> носила его имя. </a:t>
            </a:r>
            <a:br>
              <a:rPr lang="ru-RU" sz="2000" dirty="0" smtClean="0"/>
            </a:br>
            <a:r>
              <a:rPr lang="ru-RU" sz="2000" dirty="0" smtClean="0"/>
              <a:t>В Воронеже в Советском районе на ул.Колесниченко, 53 установлена мемориальная доска</a:t>
            </a:r>
            <a:endParaRPr lang="ru-RU" sz="2000" dirty="0"/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kokchetav.moy.su/_bl/1/s78125531.jpg">
            <a:hlinkClick r:id="rId2" tooltip="&quot;Нажмите, для просмотра в полном размере...&quot;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08" y="142852"/>
            <a:ext cx="3357586" cy="650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F:\DCIM\101CANON\IMG_47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0430" y="1174740"/>
            <a:ext cx="4191008" cy="5588010"/>
          </a:xfrm>
          <a:prstGeom prst="rect">
            <a:avLst/>
          </a:prstGeom>
          <a:noFill/>
        </p:spPr>
      </p:pic>
      <p:sp>
        <p:nvSpPr>
          <p:cNvPr id="117763" name="Rectangle 3"/>
          <p:cNvSpPr>
            <a:spLocks noChangeArrowheads="1"/>
          </p:cNvSpPr>
          <p:nvPr/>
        </p:nvSpPr>
        <p:spPr bwMode="auto">
          <a:xfrm>
            <a:off x="0" y="0"/>
            <a:ext cx="771527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СЕРГИЕНКО НИКОЛАЙ ДМИТРИЕВИЧ,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4294967295"/>
          </p:nvPr>
        </p:nvSpPr>
        <p:spPr>
          <a:xfrm>
            <a:off x="0" y="1600200"/>
            <a:ext cx="2828925" cy="4525963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артиллерист, Герой Советского Союза</a:t>
            </a:r>
            <a:endParaRPr lang="ru-RU" dirty="0"/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1"/>
          <p:cNvSpPr>
            <a:spLocks noChangeArrowheads="1"/>
          </p:cNvSpPr>
          <p:nvPr/>
        </p:nvSpPr>
        <p:spPr bwMode="auto">
          <a:xfrm>
            <a:off x="285720" y="357166"/>
            <a:ext cx="7786742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Николай Сергиенко родился в 1923 году в селе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ЖуравлевкаКалининского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района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Акмолинской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области. Накануне войны учился в железнодорожном училище на станции Карталы в Челябинской области. В Красную Армию призван 15 июня 1941 года. Сражался с гитлеровцами в составе войск Юго-Западного, Брянского, Воронежского, Степного, 2-го и 3-го Украинских и 1-го Белорусского фронтов. Когда на улицах Берлина умолк грохот боев, на стволе орудия Н. Д. Сергиенко было 13 звездочек: столько вражеских танков истребил расчет старшего сержанта.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kokchetav.moy.su/_bl/1/s09859092.jpg">
            <a:hlinkClick r:id="rId2" tooltip="&quot;Нажмите, для просмотра в полном размере...&quot;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7356" y="571480"/>
            <a:ext cx="4286280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1"/>
          <p:cNvSpPr>
            <a:spLocks noChangeArrowheads="1"/>
          </p:cNvSpPr>
          <p:nvPr/>
        </p:nvSpPr>
        <p:spPr bwMode="auto">
          <a:xfrm>
            <a:off x="285720" y="214290"/>
            <a:ext cx="7786742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Звание Героя Советского Союза </a:t>
            </a:r>
            <a:r>
              <a:rPr kumimoji="0" lang="ru-RU" sz="4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Николаю Дмитриевичу Сергиенко </a:t>
            </a:r>
            <a:r>
              <a:rPr kumimoji="0" lang="ru-RU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присвоено Указом Президиума Верховного Совета СССР от 27 февраля 1945 года.</a:t>
            </a:r>
            <a:endParaRPr kumimoji="0" lang="ru-RU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F:\DCIM\101CANON\IMG_47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341319"/>
            <a:ext cx="4619636" cy="6159515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714348" y="357166"/>
            <a:ext cx="7358114" cy="6148409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/>
              <a:t>		</a:t>
            </a:r>
            <a:r>
              <a:rPr lang="ru-RU" sz="3200" dirty="0" smtClean="0"/>
              <a:t>  С </a:t>
            </a:r>
            <a:r>
              <a:rPr lang="ru-RU" sz="3200" dirty="0" smtClean="0">
                <a:solidFill>
                  <a:srgbClr val="FF0000"/>
                </a:solidFill>
                <a:hlinkClick r:id="rId2" tooltip="15 августа"/>
              </a:rPr>
              <a:t>15 августа</a:t>
            </a:r>
            <a:r>
              <a:rPr lang="ru-RU" sz="3200" dirty="0" smtClean="0">
                <a:solidFill>
                  <a:srgbClr val="FF0000"/>
                </a:solidFill>
              </a:rPr>
              <a:t> </a:t>
            </a:r>
            <a:r>
              <a:rPr lang="ru-RU" sz="3200" dirty="0" smtClean="0">
                <a:solidFill>
                  <a:srgbClr val="FF0000"/>
                </a:solidFill>
                <a:hlinkClick r:id="rId3" tooltip="1941 год"/>
              </a:rPr>
              <a:t>1941 года</a:t>
            </a:r>
            <a:r>
              <a:rPr lang="ru-RU" sz="3200" dirty="0" smtClean="0">
                <a:solidFill>
                  <a:srgbClr val="FF0000"/>
                </a:solidFill>
              </a:rPr>
              <a:t> </a:t>
            </a:r>
            <a:r>
              <a:rPr lang="ru-RU" sz="3200" dirty="0" smtClean="0"/>
              <a:t>в составе 310-й стрелковой дивизии был направлен на </a:t>
            </a:r>
            <a:r>
              <a:rPr lang="ru-RU" sz="3200" dirty="0" smtClean="0">
                <a:hlinkClick r:id="rId4" tooltip="Ленинградский фронт"/>
              </a:rPr>
              <a:t>Ленинградский фронт</a:t>
            </a:r>
            <a:r>
              <a:rPr lang="ru-RU" sz="3200" dirty="0" smtClean="0"/>
              <a:t>. Командир отделения 4-го стрелкового полка 98-й стрелковой дивизии (67-я армия, Ленинградский фронт). В январе 1944 года войска Ленинградского фронта перешли в наступление. Шел бой за населенный пункт – деревню </a:t>
            </a:r>
            <a:r>
              <a:rPr lang="ru-RU" sz="3200" dirty="0" err="1" smtClean="0"/>
              <a:t>Сокули</a:t>
            </a:r>
            <a:r>
              <a:rPr lang="ru-RU" sz="3200" dirty="0" smtClean="0"/>
              <a:t> Ломоносовского района. </a:t>
            </a:r>
          </a:p>
          <a:p>
            <a:pPr>
              <a:buNone/>
            </a:pPr>
            <a:r>
              <a:rPr lang="ru-RU" sz="3200" dirty="0" smtClean="0"/>
              <a:t>	Наступлению нашего подразделения препятствовала огневая точка, из которой противник вел яростный огонь, прижимая пехоту к земле.</a:t>
            </a:r>
            <a:endParaRPr lang="ru-RU" sz="3200" dirty="0"/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1"/>
          <p:cNvSpPr>
            <a:spLocks noChangeArrowheads="1"/>
          </p:cNvSpPr>
          <p:nvPr/>
        </p:nvSpPr>
        <p:spPr bwMode="auto">
          <a:xfrm>
            <a:off x="428596" y="285728"/>
            <a:ext cx="7643866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Наступило утро 13 января 1945 года. После 25-минутного налета по переднему краю гитлеровцев на 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Магнушевском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плацдарме артиллерия перенесла огонь в глубину вражеской обороны. Стрелковые цепи дружно поднялись и Устремились вперед. Орудия сопровождения, взятые на передки, немедленно двинулись вслед. Но враг оправился от первого удара и начал сопротивляться. У окраины населенного пункта наша пехота остановилась, залегла. Гитлеровцы пошли в контратаку.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F:\DCIM\101CANON\IMG_47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476229"/>
            <a:ext cx="4691074" cy="6254766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1"/>
          <p:cNvSpPr>
            <a:spLocks noChangeArrowheads="1"/>
          </p:cNvSpPr>
          <p:nvPr/>
        </p:nvSpPr>
        <p:spPr bwMode="auto">
          <a:xfrm>
            <a:off x="428596" y="0"/>
            <a:ext cx="7643866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Расчет Николая Сергиенко под сильным огнем немецких пулеметов и минометов быстро изготовил свое противотанковое орудие к бою и стал посылать снаряд за снарядом. Одна за другой замолчали три пулеметные точки гитлеровцев. Загорелись их две самоходные пушки. Теперь можно было перенести огонь и на немецкую пехоту. Вражеская контратака захлебнулась, и наша пехота вновь двинулась вперед.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F:\DCIM\101CANON\IMG_47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285728"/>
            <a:ext cx="4833950" cy="6445267"/>
          </a:xfrm>
          <a:prstGeom prst="rect">
            <a:avLst/>
          </a:prstGeom>
          <a:noFill/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1"/>
          <p:cNvSpPr>
            <a:spLocks noChangeArrowheads="1"/>
          </p:cNvSpPr>
          <p:nvPr/>
        </p:nvSpPr>
        <p:spPr bwMode="auto">
          <a:xfrm>
            <a:off x="357158" y="0"/>
            <a:ext cx="7715304" cy="59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17 января гвардейцы с ходу форсировали реку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Равка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но на ее правом берегу нарвались на засаду из трех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Фердинандов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Мгновенно заняв огневую позицию, орудийный расчет Сергиенко пятью выстрелами поджег два фашистских танка, а третий скрылся в лесу. На огневую позицию артиллеристов пошла в атаку немецкая пехота. Несколько сот автоматчиков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—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против одного орудийного расчета, который вскоре оказался в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полуокружении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Через час из семи артиллеристов трое были убиты, а двое тяжело ранены. У орудия остались двое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—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командир Николай Сергиенко и наводчик Василий Кнутов. Кончились снаряды, а потом и патроны к автоматам. В наседающих гитлеровцев брошены последние гранаты. Но и гитлеровцев осталось всего десятка два. Не колеблясь, боевые друзья бросились врукопашную. Один против десяти! Исход боя казался неизбежным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—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гибель или плен отважных артиллеристов. Но подошли наши танки, и гитлеровцы бросились врассыпную. Сергиенко и Кнутов, захватив пятерых фашистов в плен, явились в свою часть. В этом бою Николай Дмитриевич Сергиенко и его друзья по орудийному расчету уничтожили около двухсот вражеских солдат и офицеров, сожгли два танка.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F:\DCIM\101CANON\IMG_479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1"/>
          <p:cNvSpPr>
            <a:spLocks noChangeArrowheads="1"/>
          </p:cNvSpPr>
          <p:nvPr/>
        </p:nvSpPr>
        <p:spPr bwMode="auto">
          <a:xfrm>
            <a:off x="285720" y="0"/>
            <a:ext cx="7786742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После войны Герой Советского Союза Н. Д. Сергиенко работал мастером ремесленного училища, затем стал вальцовщиком в прокатном цехе Магнитогорского металлургического комбината, учился в вечернем институте, стал крупным специалистом по монтажу и ремонту предприятий черной металлургии. Работал на монтаже цеха мокрой сепарации и фабрики окатышей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Соколовско-Сарбайского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горно-обогатительного комбината. В настоящее время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—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главный инженер Магнитогорского строительного управления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Уралдом-наремонт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58847"/>
            <a:ext cx="785818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Награждён орденом Ленина, орденом Октябрьской Революции, орденом Отечественной войны 1 ст., двумя медалями «За отвагу» (1943, 1944).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Постановлением Магнитогорского городского Собрания депутатов от 1 марта 2000 г. N 378 «Установить мемориальную доску На фасаде дома N 45 по пр. Ленина надпись "В этом доме жил Герой Советского Союза Николай </a:t>
            </a:r>
            <a:r>
              <a:rPr lang="ru-RU" sz="2400" smtClean="0"/>
              <a:t>Дмитриевич Сергиенко».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Постановлением Магнитогорского городского Собрания депутатов от 26 марта 2003 г. N 35 муниципальному образовательному учреждению "Средняя общеобразовательная школа N 54" присвоено имя Героя Советского Союза Николая Дмитриевича Сергиенко.</a:t>
            </a:r>
            <a:br>
              <a:rPr lang="ru-RU" sz="2400" dirty="0" smtClean="0"/>
            </a:br>
            <a:r>
              <a:rPr lang="ru-RU" sz="2400" dirty="0" smtClean="0"/>
              <a:t>Похоронен на Правобережном кладбище Магнитогорска</a:t>
            </a:r>
            <a:endParaRPr lang="ru-RU" sz="24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dmin\Рабочий стол\Cкуридин\IMG_476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428596" y="214290"/>
            <a:ext cx="7715304" cy="6291285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/>
              <a:t> </a:t>
            </a:r>
          </a:p>
          <a:p>
            <a:pPr>
              <a:buNone/>
            </a:pPr>
            <a:r>
              <a:rPr lang="ru-RU" dirty="0" smtClean="0"/>
              <a:t> 		Комсорг роты старший сержант Иван </a:t>
            </a:r>
            <a:r>
              <a:rPr lang="ru-RU" dirty="0" err="1" smtClean="0"/>
              <a:t>Скуридин</a:t>
            </a:r>
            <a:r>
              <a:rPr lang="ru-RU" dirty="0" smtClean="0"/>
              <a:t> незаметно подполз к ней и стал забрасывать ее гранатами. Однако пулемет продолжал действовать. Огненные струи не давали возможности пехоте подняться. Наступление задерживалось. В этот критический момент боя Иван </a:t>
            </a:r>
            <a:r>
              <a:rPr lang="ru-RU" dirty="0" err="1" smtClean="0"/>
              <a:t>Скуридин</a:t>
            </a:r>
            <a:r>
              <a:rPr lang="ru-RU" dirty="0" smtClean="0"/>
              <a:t> решился на бессмертный подвиг. Поднявшись во весь рост, с возгласом «За Ленинград, товарищи!» он бросился на огневую точку и своим телом закрыл ее амбразуру. Сноп пуль пронзил грудь героя. Пулемет замолк, захлебнувшись кровью советского богатыря. </a:t>
            </a:r>
          </a:p>
          <a:p>
            <a:pPr>
              <a:buNone/>
            </a:pPr>
            <a:r>
              <a:rPr lang="ru-RU" dirty="0" smtClean="0"/>
              <a:t>		Воодушевленные величайшим подвигом своего боевого вожака, бойцы стремительно ворвались на позиции врага и овладели населенным пунктом. </a:t>
            </a:r>
          </a:p>
          <a:p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Admin\Рабочий стол\viewer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Листовка с рассказом о подвиге Ивана </a:t>
            </a:r>
            <a:r>
              <a:rPr lang="ru-RU" sz="3600" dirty="0" err="1" smtClean="0">
                <a:solidFill>
                  <a:schemeClr val="bg1"/>
                </a:solidFill>
              </a:rPr>
              <a:t>Скуридина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14" name="Текст 1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solidFill>
                  <a:schemeClr val="bg1"/>
                </a:solidFill>
              </a:rPr>
              <a:t>1944 год</a:t>
            </a:r>
            <a:endParaRPr lang="ru-RU" sz="4800" b="1" dirty="0"/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/>
      </p:sp>
      <p:pic>
        <p:nvPicPr>
          <p:cNvPr id="4098" name="Picture 2" descr="C:\Documents and Settings\Admin\Рабочий стол\kikl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642918"/>
            <a:ext cx="3690954" cy="5272791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785786" y="285728"/>
            <a:ext cx="7429552" cy="621984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/>
              <a:t>		</a:t>
            </a:r>
            <a:r>
              <a:rPr lang="ru-RU" sz="3200" b="1" dirty="0" smtClean="0"/>
              <a:t>У</a:t>
            </a:r>
            <a:r>
              <a:rPr lang="ru-RU" sz="3200" dirty="0" smtClean="0"/>
              <a:t>казом Президиума Верховного Совета СССР от 13 февраля 1944 года за образцовое выполнение боевых заданий командования на фронте борьбы с немецко-фашистскими захватчиками и проявленные при этом мужество и героизм, старшему сержанту </a:t>
            </a:r>
            <a:r>
              <a:rPr lang="ru-RU" sz="3200" b="1" dirty="0" err="1" smtClean="0"/>
              <a:t>Скуридину</a:t>
            </a:r>
            <a:r>
              <a:rPr lang="ru-RU" sz="3200" b="1" dirty="0" smtClean="0"/>
              <a:t> Ивану </a:t>
            </a:r>
            <a:r>
              <a:rPr lang="ru-RU" sz="3200" b="1" dirty="0" err="1" smtClean="0"/>
              <a:t>Куприяновичу</a:t>
            </a:r>
            <a:r>
              <a:rPr lang="ru-RU" sz="3200" b="1" dirty="0" smtClean="0"/>
              <a:t> </a:t>
            </a:r>
            <a:r>
              <a:rPr lang="ru-RU" sz="3200" dirty="0" smtClean="0"/>
              <a:t>посмертно присвоено звание Героя Советского Союза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Documents and Settings\Admin\Рабочий стол\Cкуридин\IMG_476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5048264" cy="6731019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Admin\Рабочий стол\Cкуридин\IMG_47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428604"/>
            <a:ext cx="7572428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	</a:t>
            </a:r>
            <a:r>
              <a:rPr lang="ru-RU" sz="2800" dirty="0" smtClean="0"/>
              <a:t>В деревне </a:t>
            </a:r>
            <a:r>
              <a:rPr lang="ru-RU" sz="2800" dirty="0" err="1" smtClean="0"/>
              <a:t>Сокули</a:t>
            </a:r>
            <a:r>
              <a:rPr lang="ru-RU" sz="2800" dirty="0" smtClean="0"/>
              <a:t> на месте подвига Героя установлен памятный знак. Мемориальная доска, в честь </a:t>
            </a:r>
            <a:r>
              <a:rPr lang="ru-RU" sz="2800" dirty="0" err="1" smtClean="0"/>
              <a:t>И.К.Скуридина</a:t>
            </a:r>
            <a:r>
              <a:rPr lang="ru-RU" sz="2800" dirty="0" smtClean="0"/>
              <a:t>, была установлена в совхозе «</a:t>
            </a:r>
            <a:r>
              <a:rPr lang="ru-RU" sz="2800" dirty="0" err="1" smtClean="0"/>
              <a:t>Вильповицы</a:t>
            </a:r>
            <a:r>
              <a:rPr lang="ru-RU" sz="2800" dirty="0" smtClean="0"/>
              <a:t>» Гатчинского района Ленинградской области. Именем Героя были названы совхоз на родине, переулок в городе Магадан и улица в городе Ломоносов Ленинградской области. 21 января 1975 года на воду был спущен грузовой теплоход Министерства морского флота СССР «Иван </a:t>
            </a:r>
            <a:r>
              <a:rPr lang="ru-RU" sz="2800" dirty="0" err="1" smtClean="0"/>
              <a:t>Скуридин</a:t>
            </a:r>
            <a:r>
              <a:rPr lang="ru-RU" sz="2800" dirty="0" smtClean="0"/>
              <a:t>». Имя Героя носит музей истории </a:t>
            </a:r>
            <a:r>
              <a:rPr lang="ru-RU" sz="2800" dirty="0" err="1" smtClean="0"/>
              <a:t>Буландынского</a:t>
            </a:r>
            <a:r>
              <a:rPr lang="ru-RU" sz="2800" dirty="0" smtClean="0"/>
              <a:t> района.</a:t>
            </a:r>
            <a:endParaRPr lang="ru-RU" sz="2800" dirty="0"/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02920" y="5357826"/>
            <a:ext cx="8183880" cy="100013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Мы помним вас, герои!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214283" y="1214422"/>
            <a:ext cx="8358245" cy="444025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 </a:t>
            </a:r>
            <a:r>
              <a:rPr lang="ru-RU" sz="4000" dirty="0" err="1" smtClean="0"/>
              <a:t>Буландынский</a:t>
            </a:r>
            <a:r>
              <a:rPr lang="ru-RU" sz="4000" dirty="0" smtClean="0"/>
              <a:t> (</a:t>
            </a:r>
            <a:r>
              <a:rPr lang="ru-RU" sz="4000" dirty="0" err="1" smtClean="0"/>
              <a:t>Макинский</a:t>
            </a:r>
            <a:r>
              <a:rPr lang="ru-RU" sz="4000" dirty="0" smtClean="0"/>
              <a:t>) район гордится по праву пятью Героями Советского Союза, нашими земляками, </a:t>
            </a:r>
          </a:p>
          <a:p>
            <a:pPr>
              <a:buNone/>
            </a:pPr>
            <a:r>
              <a:rPr lang="ru-RU" sz="4000" dirty="0" smtClean="0"/>
              <a:t>  их героическими подвигами во время Великой Отечественной войны.</a:t>
            </a:r>
            <a:endParaRPr lang="ru-RU" sz="4000" dirty="0"/>
          </a:p>
        </p:txBody>
      </p:sp>
      <p:pic>
        <p:nvPicPr>
          <p:cNvPr id="9218" name="Picture 2" descr="C:\Documents and Settings\Admin\Рабочий стол\131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85376"/>
            <a:ext cx="1285884" cy="1269130"/>
          </a:xfrm>
          <a:prstGeom prst="rect">
            <a:avLst/>
          </a:prstGeom>
          <a:noFill/>
        </p:spPr>
      </p:pic>
      <p:pic>
        <p:nvPicPr>
          <p:cNvPr id="1026" name="Picture 2" descr="C:\Documents and Settings\Admin\Рабочий стол\top02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481" y="71414"/>
            <a:ext cx="6403340" cy="1151924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Admin\Рабочий стол\Cкуридин\IMG_47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Admin\Рабочий стол\Cкуридин\IMG_47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214290"/>
            <a:ext cx="771530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	 </a:t>
            </a:r>
            <a:r>
              <a:rPr lang="ru-RU" sz="2800" dirty="0" smtClean="0"/>
              <a:t>Комсомольский билет и автомат Героя хранятся в фондах Центрального музея Вооружённых Сил России. В 1979 году Министерство связи СССР выпустило художественный маркированный конверт с портретом Героя. В 1999 году Герой Советского Союза И.К. </a:t>
            </a:r>
            <a:r>
              <a:rPr lang="ru-RU" sz="2800" dirty="0" err="1" smtClean="0"/>
              <a:t>Скуридин</a:t>
            </a:r>
            <a:r>
              <a:rPr lang="ru-RU" sz="2800" dirty="0" smtClean="0"/>
              <a:t> навечно зачислен в списки войсковой части № 3494 (входит в состав Восточного регионального командования внутренних войск Министерства внутренних дел Российской Федерации, поселок </a:t>
            </a:r>
            <a:r>
              <a:rPr lang="ru-RU" sz="2800" dirty="0" err="1" smtClean="0"/>
              <a:t>Эльбан</a:t>
            </a:r>
            <a:r>
              <a:rPr lang="ru-RU" sz="2800" dirty="0" smtClean="0"/>
              <a:t>).</a:t>
            </a:r>
            <a:endParaRPr lang="ru-RU" sz="2800" dirty="0"/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Admin\Рабочий стол\Cкуридин\IMG_476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Admin\Рабочий стол\Cкуридин\IMG_476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cuments and Settings\Admin\Рабочий стол\Cкуридин\IMG_47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636000" cy="6477000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Documents and Settings\Admin\Рабочий стол\Cкуридин\IMG_476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0"/>
            <a:ext cx="5048264" cy="6731018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Documents and Settings\Admin\Рабочий стол\Cкуридин\IMG_47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5119702" cy="6826269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Documents and Settings\Admin\Рабочий стол\Cкуридин\IMG_477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3999" y="79405"/>
            <a:ext cx="5030387" cy="6707181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Documents and Settings\Admin\Рабочий стол\Cкуридин\IMG_47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90477"/>
            <a:ext cx="4905388" cy="6540518"/>
          </a:xfrm>
          <a:prstGeom prst="rect">
            <a:avLst/>
          </a:prstGeom>
          <a:noFill/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14554"/>
            <a:ext cx="7242048" cy="3214710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>
                <a:solidFill>
                  <a:schemeClr val="tx1"/>
                </a:solidFill>
              </a:rPr>
              <a:t>Иван </a:t>
            </a:r>
            <a:r>
              <a:rPr lang="ru-RU" sz="4800" dirty="0" err="1" smtClean="0">
                <a:solidFill>
                  <a:schemeClr val="tx1"/>
                </a:solidFill>
              </a:rPr>
              <a:t>куприянович</a:t>
            </a:r>
            <a:r>
              <a:rPr lang="ru-RU" sz="4800" dirty="0" smtClean="0">
                <a:solidFill>
                  <a:schemeClr val="tx1"/>
                </a:solidFill>
              </a:rPr>
              <a:t> </a:t>
            </a:r>
            <a:r>
              <a:rPr lang="ru-RU" sz="4800" dirty="0" err="1" smtClean="0">
                <a:solidFill>
                  <a:schemeClr val="tx1"/>
                </a:solidFill>
              </a:rPr>
              <a:t>скуридин</a:t>
            </a:r>
            <a:r>
              <a:rPr lang="ru-RU" sz="4800" dirty="0" smtClean="0">
                <a:solidFill>
                  <a:schemeClr val="tx1"/>
                </a:solidFill>
              </a:rPr>
              <a:t/>
            </a:r>
            <a:br>
              <a:rPr lang="ru-RU" sz="4800" dirty="0" smtClean="0">
                <a:solidFill>
                  <a:schemeClr val="tx1"/>
                </a:solidFill>
              </a:rPr>
            </a:br>
            <a:r>
              <a:rPr lang="ru-RU" sz="4800" dirty="0" smtClean="0">
                <a:solidFill>
                  <a:schemeClr val="tx1"/>
                </a:solidFill>
              </a:rPr>
              <a:t/>
            </a:r>
            <a:br>
              <a:rPr lang="ru-RU" sz="4800" dirty="0" smtClean="0">
                <a:solidFill>
                  <a:schemeClr val="tx1"/>
                </a:solidFill>
              </a:rPr>
            </a:br>
            <a:r>
              <a:rPr lang="ru-RU" sz="4800" dirty="0" smtClean="0">
                <a:solidFill>
                  <a:schemeClr val="tx1"/>
                </a:solidFill>
              </a:rPr>
              <a:t>(1914-1944)</a:t>
            </a:r>
            <a:endParaRPr lang="ru-RU" sz="4800" dirty="0">
              <a:solidFill>
                <a:schemeClr val="tx1"/>
              </a:solidFill>
            </a:endParaRPr>
          </a:p>
        </p:txBody>
      </p:sp>
      <p:pic>
        <p:nvPicPr>
          <p:cNvPr id="8194" name="Picture 2" descr="C:\Documents and Settings\Admin\Рабочий стол\cropped-big_7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817903" cy="1857388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Documents and Settings\Admin\Рабочий стол\Cкуридин\IMG_477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357166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Documents and Settings\Admin\Рабочий стол\Cкуридин\IMG_477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Documents and Settings\Admin\Рабочий стол\Cкуридин\IMG_477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Documents and Settings\Admin\Рабочий стол\Cкуридин\IMG_477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Documents and Settings\Admin\Рабочий стол\Cкуридин\IMG_477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0"/>
            <a:ext cx="5137562" cy="6850082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Documents and Settings\Admin\Рабочий стол\Cкуридин\IMG_47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Documents and Settings\Admin\Рабочий стол\Cкуридин\IMG_47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Documents and Settings\Admin\Рабочий стол\Cкуридин\IMG_478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err="1" smtClean="0">
                <a:solidFill>
                  <a:srgbClr val="FF0000"/>
                </a:solidFill>
              </a:rPr>
              <a:t>Михаи́л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Васи́льевич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Ягли́нский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609416"/>
            <a:ext cx="7858180" cy="4846320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	</a:t>
            </a:r>
            <a:r>
              <a:rPr lang="ru-RU" sz="3200" b="1" i="1" dirty="0" smtClean="0"/>
              <a:t>(22 сентября 1922 г. — 28 декабря 1978 г.)  </a:t>
            </a:r>
          </a:p>
          <a:p>
            <a:pPr>
              <a:buNone/>
            </a:pPr>
            <a:r>
              <a:rPr lang="ru-RU" sz="3200" dirty="0" smtClean="0"/>
              <a:t>   Командир взвода 110-й отдельной </a:t>
            </a:r>
            <a:r>
              <a:rPr lang="ru-RU" sz="3200" dirty="0" err="1" smtClean="0"/>
              <a:t>разведроты</a:t>
            </a:r>
            <a:r>
              <a:rPr lang="ru-RU" sz="3200" dirty="0" smtClean="0"/>
              <a:t> 158-й стрелковой дивизии четвертой ударной армии первого Прибалтийского фронта, Герой Советского Союза. </a:t>
            </a:r>
            <a:endParaRPr lang="ru-RU" sz="32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 </a:t>
            </a:r>
            <a:r>
              <a:rPr lang="ru-RU" dirty="0" smtClean="0">
                <a:solidFill>
                  <a:schemeClr val="tx1"/>
                </a:solidFill>
              </a:rPr>
              <a:t>Михаил Васильевич </a:t>
            </a:r>
            <a:r>
              <a:rPr lang="ru-RU" dirty="0" err="1" smtClean="0">
                <a:solidFill>
                  <a:schemeClr val="tx1"/>
                </a:solidFill>
              </a:rPr>
              <a:t>Яглинский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9698" name="Picture 2" descr="C:\Documents and Settings\Admin\Рабочий стол\200px-Яглинский_Михаил_Васильевич_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07553" y="1571612"/>
            <a:ext cx="4057679" cy="507209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dirty="0" smtClean="0">
                <a:solidFill>
                  <a:srgbClr val="FF0000"/>
                </a:solidFill>
              </a:rPr>
              <a:t>Иван </a:t>
            </a:r>
            <a:r>
              <a:rPr lang="ru-RU" sz="4000" dirty="0" err="1" smtClean="0">
                <a:solidFill>
                  <a:srgbClr val="FF0000"/>
                </a:solidFill>
              </a:rPr>
              <a:t>Куприянович</a:t>
            </a:r>
            <a:r>
              <a:rPr lang="ru-RU" sz="4000" dirty="0" smtClean="0">
                <a:solidFill>
                  <a:srgbClr val="FF0000"/>
                </a:solidFill>
              </a:rPr>
              <a:t> </a:t>
            </a:r>
            <a:r>
              <a:rPr lang="ru-RU" sz="4000" dirty="0" err="1" smtClean="0">
                <a:solidFill>
                  <a:srgbClr val="FF0000"/>
                </a:solidFill>
              </a:rPr>
              <a:t>Скуридин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/>
              <a:t>		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893654" cy="452596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3600" i="1" dirty="0" smtClean="0"/>
              <a:t>  Старший сержант, </a:t>
            </a:r>
            <a:r>
              <a:rPr lang="ru-RU" sz="3000" dirty="0" smtClean="0"/>
              <a:t>командир отделения 4-го стрелкового полка 98-й стрелковой дивизии 67-й армии Ленинградского фронта</a:t>
            </a:r>
            <a:r>
              <a:rPr lang="ru-RU" sz="2800" dirty="0" smtClean="0"/>
              <a:t>, </a:t>
            </a:r>
            <a:r>
              <a:rPr lang="ru-RU" sz="3600" i="1" dirty="0" smtClean="0"/>
              <a:t>комсорг роты</a:t>
            </a:r>
            <a:endParaRPr lang="ru-RU" sz="3600" i="1" dirty="0"/>
          </a:p>
        </p:txBody>
      </p:sp>
      <p:pic>
        <p:nvPicPr>
          <p:cNvPr id="1026" name="Picture 2" descr="C:\Documents and Settings\Admin\Рабочий стол\Cкуридин\IMG_47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643050"/>
            <a:ext cx="3548066" cy="473075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500034" y="285728"/>
            <a:ext cx="7572428" cy="617063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		</a:t>
            </a:r>
            <a:r>
              <a:rPr lang="ru-RU" sz="2800" dirty="0" smtClean="0"/>
              <a:t>Родился 27 сентября 1922 года в селе </a:t>
            </a:r>
            <a:r>
              <a:rPr lang="ru-RU" sz="2800" dirty="0" err="1" smtClean="0"/>
              <a:t>Клинцы</a:t>
            </a:r>
            <a:r>
              <a:rPr lang="ru-RU" sz="2800" dirty="0" smtClean="0"/>
              <a:t>, ныне </a:t>
            </a:r>
            <a:r>
              <a:rPr lang="ru-RU" sz="2800" dirty="0" err="1" smtClean="0"/>
              <a:t>Бурабайский</a:t>
            </a:r>
            <a:r>
              <a:rPr lang="ru-RU" sz="2800" dirty="0" smtClean="0"/>
              <a:t> район, </a:t>
            </a:r>
            <a:r>
              <a:rPr lang="ru-RU" sz="2800" dirty="0" err="1" smtClean="0"/>
              <a:t>Акмолинской</a:t>
            </a:r>
            <a:r>
              <a:rPr lang="ru-RU" sz="2800" dirty="0" smtClean="0"/>
              <a:t> области Казахстана в семье крестьянина, украинец.</a:t>
            </a:r>
          </a:p>
          <a:p>
            <a:pPr>
              <a:buNone/>
            </a:pPr>
            <a:r>
              <a:rPr lang="ru-RU" sz="2800" dirty="0" smtClean="0"/>
              <a:t>		После окончания 7 классов работал на железной дороге.</a:t>
            </a:r>
          </a:p>
          <a:p>
            <a:pPr>
              <a:buNone/>
            </a:pPr>
            <a:r>
              <a:rPr lang="ru-RU" sz="2800" dirty="0" smtClean="0"/>
              <a:t>		В январе 1942 года был призван в армию </a:t>
            </a:r>
            <a:r>
              <a:rPr lang="ru-RU" sz="2800" dirty="0" err="1" smtClean="0"/>
              <a:t>Макинским</a:t>
            </a:r>
            <a:r>
              <a:rPr lang="ru-RU" sz="2800" dirty="0" smtClean="0"/>
              <a:t> РВК </a:t>
            </a:r>
            <a:r>
              <a:rPr lang="ru-RU" sz="2800" dirty="0" err="1" smtClean="0"/>
              <a:t>Акмолинской</a:t>
            </a:r>
            <a:r>
              <a:rPr lang="ru-RU" sz="2800" dirty="0" smtClean="0"/>
              <a:t> области Казахской ССР и с августа 1942 года воевал на Сталинградском, Западном 1-м Прибалтийском фронтах в составе</a:t>
            </a:r>
          </a:p>
          <a:p>
            <a:pPr>
              <a:buNone/>
            </a:pPr>
            <a:r>
              <a:rPr lang="ru-RU" sz="2800" dirty="0" smtClean="0"/>
              <a:t>   110-й отдельной </a:t>
            </a:r>
            <a:r>
              <a:rPr lang="ru-RU" sz="2800" dirty="0" err="1" smtClean="0"/>
              <a:t>разведроты</a:t>
            </a:r>
            <a:r>
              <a:rPr lang="ru-RU" sz="2800" dirty="0" smtClean="0"/>
              <a:t>.</a:t>
            </a:r>
          </a:p>
          <a:p>
            <a:endParaRPr lang="ru-RU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Documents and Settings\Admin\Рабочий стол\Yiglinski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4658" y="221276"/>
            <a:ext cx="4211853" cy="635099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8143900" cy="726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В январе 1942 года был призван в армию </a:t>
            </a:r>
            <a:r>
              <a:rPr lang="ru-RU" sz="2800" dirty="0" err="1" smtClean="0"/>
              <a:t>Макинским</a:t>
            </a:r>
            <a:r>
              <a:rPr lang="ru-RU" sz="2800" dirty="0" smtClean="0"/>
              <a:t> РВК </a:t>
            </a:r>
            <a:r>
              <a:rPr lang="ru-RU" sz="2800" dirty="0" err="1" smtClean="0"/>
              <a:t>Акмолинской</a:t>
            </a:r>
            <a:r>
              <a:rPr lang="ru-RU" sz="2800" dirty="0" smtClean="0"/>
              <a:t> области Казахской ССР и с августа 1942 года воевал на Сталинградском, Западном 1-м Прибалтийском фронтах в составе 110-й отдельной </a:t>
            </a:r>
            <a:r>
              <a:rPr lang="ru-RU" sz="2800" dirty="0" err="1" smtClean="0"/>
              <a:t>разведроты</a:t>
            </a:r>
            <a:r>
              <a:rPr lang="ru-RU" sz="2800" dirty="0" smtClean="0"/>
              <a:t>. Командир разведывательного взвода, М. В. </a:t>
            </a:r>
            <a:r>
              <a:rPr lang="ru-RU" sz="2800" dirty="0" err="1" smtClean="0"/>
              <a:t>Яглинский</a:t>
            </a:r>
            <a:r>
              <a:rPr lang="ru-RU" sz="2800" dirty="0" smtClean="0"/>
              <a:t> неоднократно участвовал в разведывательных поисках в тылу врага и в декабре 1944 года захватил и доставил в часть 26 пленных, был 6 раз легко ранен.</a:t>
            </a:r>
          </a:p>
          <a:p>
            <a:r>
              <a:rPr lang="ru-RU" sz="2800" dirty="0" smtClean="0"/>
              <a:t>В октябре 1944 года окончил курсы младших лейтенантов, а в 1945 году — курсы усовершенствования офицерского состава (КУОС) и с этого же времени был выведен в запас.</a:t>
            </a:r>
          </a:p>
          <a:p>
            <a:endParaRPr lang="ru-RU" dirty="0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5720" y="142853"/>
            <a:ext cx="7572428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Из наградного листа на присвоение звания Героя Советского Союза</a:t>
            </a:r>
            <a:r>
              <a:rPr lang="ru-RU" i="1" dirty="0" smtClean="0"/>
              <a:t>.</a:t>
            </a:r>
          </a:p>
          <a:p>
            <a:r>
              <a:rPr lang="ru-RU" sz="2400" i="1" dirty="0" smtClean="0"/>
              <a:t>В грозный час, когда решалась судьба Сталинграда, пришёл на защиту Родины рядовым разведчиком Михаил </a:t>
            </a:r>
            <a:r>
              <a:rPr lang="ru-RU" sz="2400" i="1" dirty="0" err="1" smtClean="0"/>
              <a:t>Яглинский</a:t>
            </a:r>
            <a:r>
              <a:rPr lang="ru-RU" sz="2400" i="1" dirty="0" smtClean="0"/>
              <a:t>. </a:t>
            </a:r>
            <a:br>
              <a:rPr lang="ru-RU" sz="2400" i="1" dirty="0" smtClean="0"/>
            </a:br>
            <a:r>
              <a:rPr lang="ru-RU" sz="2400" i="1" dirty="0" smtClean="0"/>
              <a:t/>
            </a:r>
            <a:br>
              <a:rPr lang="ru-RU" sz="2400" i="1" dirty="0" smtClean="0"/>
            </a:br>
            <a:r>
              <a:rPr lang="ru-RU" sz="2400" i="1" dirty="0" smtClean="0"/>
              <a:t>В первых боях, отражая атаки крупных сил пехоты и танков противника, прорвавшихся к штабу дивизии, </a:t>
            </a:r>
            <a:r>
              <a:rPr lang="ru-RU" sz="2400" i="1" dirty="0" err="1" smtClean="0"/>
              <a:t>Яглинский</a:t>
            </a:r>
            <a:r>
              <a:rPr lang="ru-RU" sz="2400" i="1" dirty="0" smtClean="0"/>
              <a:t> из автомата уничтожил более 20 солдат противника, гранатами подбил два немецких танка. В этом сражении </a:t>
            </a:r>
            <a:r>
              <a:rPr lang="ru-RU" sz="2400" i="1" dirty="0" err="1" smtClean="0"/>
              <a:t>Яглинский</a:t>
            </a:r>
            <a:r>
              <a:rPr lang="ru-RU" sz="2400" i="1" dirty="0" smtClean="0"/>
              <a:t> получил ранение, но в пылу боя, не обращая внимания на раны, он продолжал со всей энергией и силой уничтожать врага, увлекая за собой в контратаку взвод. </a:t>
            </a:r>
            <a:br>
              <a:rPr lang="ru-RU" sz="2400" i="1" dirty="0" smtClean="0"/>
            </a:br>
            <a:endParaRPr lang="ru-RU" sz="2400" dirty="0" smtClean="0"/>
          </a:p>
          <a:p>
            <a:endParaRPr lang="ru-RU" sz="24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571472" y="428604"/>
            <a:ext cx="6667528" cy="602775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i="1" dirty="0" smtClean="0"/>
              <a:t>     Командуя отделением разведки под Сталинградом, он три раза пробирался в глубокий тыл противника, доставлял ценные сведения, уничтожая при этом его живую силу и технику. </a:t>
            </a:r>
            <a:br>
              <a:rPr lang="ru-RU" i="1" dirty="0" smtClean="0"/>
            </a:b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>На подступах к городу Витебск, как признанный мастер разведки, </a:t>
            </a:r>
            <a:r>
              <a:rPr lang="ru-RU" i="1" dirty="0" err="1" smtClean="0"/>
              <a:t>Яглинский</a:t>
            </a:r>
            <a:r>
              <a:rPr lang="ru-RU" i="1" dirty="0" smtClean="0"/>
              <a:t>  5 раз возглавлял группу разведчиков, ходивших в тыл врага, доставляя ценные сведения о противнике и плененных в тылу двух вражеских солдат. 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-79653"/>
            <a:ext cx="7786742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 smtClean="0"/>
              <a:t>Командуя отделением разведки под Сталинградом, он три раза пробирался в глубокий тыл противника, доставлял ценные сведения, уничтожая при этом его живую силу и технику. </a:t>
            </a:r>
            <a:br>
              <a:rPr lang="ru-RU" sz="2400" i="1" dirty="0" smtClean="0"/>
            </a:br>
            <a:r>
              <a:rPr lang="ru-RU" sz="2400" i="1" dirty="0" smtClean="0"/>
              <a:t/>
            </a:r>
            <a:br>
              <a:rPr lang="ru-RU" sz="2400" i="1" dirty="0" smtClean="0"/>
            </a:br>
            <a:r>
              <a:rPr lang="ru-RU" sz="2400" i="1" dirty="0" smtClean="0"/>
              <a:t>На подступах к городу Витебск, как признанный мастер разведки, </a:t>
            </a:r>
            <a:r>
              <a:rPr lang="ru-RU" sz="2400" i="1" dirty="0" err="1" smtClean="0"/>
              <a:t>Яглинский</a:t>
            </a:r>
            <a:r>
              <a:rPr lang="ru-RU" sz="2400" i="1" dirty="0" smtClean="0"/>
              <a:t> 5 раз возглавлял группу разведчиков, ходивших в тыл врага, доставляя ценные сведения о противнике и пленивших в тылу двух вражеских солдат. </a:t>
            </a:r>
            <a:br>
              <a:rPr lang="ru-RU" sz="2400" i="1" dirty="0" smtClean="0"/>
            </a:br>
            <a:r>
              <a:rPr lang="ru-RU" sz="2400" i="1" dirty="0" smtClean="0"/>
              <a:t/>
            </a:r>
            <a:br>
              <a:rPr lang="ru-RU" sz="2400" i="1" dirty="0" smtClean="0"/>
            </a:br>
            <a:r>
              <a:rPr lang="ru-RU" sz="2400" i="1" dirty="0" smtClean="0"/>
              <a:t>Несмотря на то, что враг в районе Витебска ограждал себя снежными и ледяными валами, минными полями, колючей проволокой, плотным огневым валом и сплошными траншеями, всё это преодолевал старший сержант </a:t>
            </a:r>
            <a:r>
              <a:rPr lang="ru-RU" sz="2400" i="1" dirty="0" err="1" smtClean="0"/>
              <a:t>Яглинский</a:t>
            </a:r>
            <a:r>
              <a:rPr lang="ru-RU" sz="2400" i="1" dirty="0" smtClean="0"/>
              <a:t>, поставленные командованием задачи выполнял не щадя своей жизни, проявляя подлинный героизм. </a:t>
            </a:r>
            <a:endParaRPr lang="ru-RU" sz="2400" dirty="0"/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357166"/>
            <a:ext cx="757242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 smtClean="0"/>
              <a:t>14 марта 1944 года под Витебском с группой разведчиков старший сержант </a:t>
            </a:r>
            <a:r>
              <a:rPr lang="ru-RU" sz="2400" i="1" dirty="0" err="1" smtClean="0"/>
              <a:t>Яглинский</a:t>
            </a:r>
            <a:r>
              <a:rPr lang="ru-RU" sz="2400" i="1" dirty="0" smtClean="0"/>
              <a:t> через минные поля, проволочные заграждения и две линии траншей, пробрался в глубину обороны противника, захватил двух пленных и гранатами уничтожил три немецких блиндажа, в которых находились, по показаниям пленных около 23 солдат противника. Разведгруппа вернулась без потерь. </a:t>
            </a:r>
            <a:br>
              <a:rPr lang="ru-RU" sz="2400" i="1" dirty="0" smtClean="0"/>
            </a:br>
            <a:r>
              <a:rPr lang="ru-RU" sz="2400" i="1" dirty="0" smtClean="0"/>
              <a:t/>
            </a:r>
            <a:br>
              <a:rPr lang="ru-RU" sz="2400" i="1" dirty="0" smtClean="0"/>
            </a:br>
            <a:r>
              <a:rPr lang="ru-RU" sz="2400" i="1" dirty="0" smtClean="0"/>
              <a:t>22 февраля 1944 года он захватил двух пленных и уничтожил противотанковой гранатой блиндаж противника, в котором, как показали пленные, находился командир взвода и 6 вражеских солдат. </a:t>
            </a:r>
            <a:r>
              <a:rPr lang="ru-RU" i="1" dirty="0" smtClean="0"/>
              <a:t/>
            </a:r>
            <a:br>
              <a:rPr lang="ru-RU" i="1" dirty="0" smtClean="0"/>
            </a:br>
            <a:endParaRPr lang="ru-RU" dirty="0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58847"/>
            <a:ext cx="7572428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 smtClean="0"/>
              <a:t>Под городом </a:t>
            </a:r>
            <a:r>
              <a:rPr lang="ru-RU" sz="2400" i="1" dirty="0" err="1" smtClean="0"/>
              <a:t>Можейкяй</a:t>
            </a:r>
            <a:r>
              <a:rPr lang="ru-RU" sz="2400" i="1" dirty="0" smtClean="0"/>
              <a:t> противник оборонялся на противоположном берегу глубоководной с крутыми берегами реки Вента, что представляло исключительные трудности для захвата пленных. </a:t>
            </a:r>
            <a:br>
              <a:rPr lang="ru-RU" sz="2400" i="1" dirty="0" smtClean="0"/>
            </a:br>
            <a:r>
              <a:rPr lang="ru-RU" sz="2400" i="1" dirty="0" smtClean="0"/>
              <a:t/>
            </a:r>
            <a:br>
              <a:rPr lang="ru-RU" sz="2400" i="1" dirty="0" smtClean="0"/>
            </a:br>
            <a:r>
              <a:rPr lang="ru-RU" sz="2400" i="1" dirty="0" smtClean="0"/>
              <a:t>27 октября 1944 года </a:t>
            </a:r>
            <a:r>
              <a:rPr lang="ru-RU" sz="2400" i="1" dirty="0" err="1" smtClean="0"/>
              <a:t>Яглинский</a:t>
            </a:r>
            <a:r>
              <a:rPr lang="ru-RU" sz="2400" i="1" dirty="0" smtClean="0"/>
              <a:t> вернулся с курсов младших лейтенантов и в первый же день командования взводом ему была поставлена задача: захватить «языка» во что бы то ни стало. Подготовив операцию, 28 октября разведывательная группа под командованием </a:t>
            </a:r>
            <a:r>
              <a:rPr lang="ru-RU" sz="2400" i="1" dirty="0" err="1" smtClean="0"/>
              <a:t>Яглинского</a:t>
            </a:r>
            <a:r>
              <a:rPr lang="ru-RU" sz="2400" i="1" dirty="0" smtClean="0"/>
              <a:t> вплавь переправилась через реку и с тыла под видом немцев подошла к переднему краю противника, атаковал его и уничтожил 2 пулемёта и 9 солдат, пленив 2-х немцев с пулемётом. Разведгруппа возвратилась без потерь. </a:t>
            </a:r>
            <a:br>
              <a:rPr lang="ru-RU" sz="2400" i="1" dirty="0" smtClean="0"/>
            </a:br>
            <a:endParaRPr lang="ru-RU" sz="2400" dirty="0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214290"/>
            <a:ext cx="785818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 smtClean="0"/>
              <a:t>3 ноября 1944 года в районе населённого пункта </a:t>
            </a:r>
            <a:r>
              <a:rPr lang="ru-RU" sz="2800" i="1" dirty="0" err="1" smtClean="0"/>
              <a:t>Зээрэ</a:t>
            </a:r>
            <a:r>
              <a:rPr lang="ru-RU" sz="2800" i="1" dirty="0" smtClean="0"/>
              <a:t> </a:t>
            </a:r>
            <a:r>
              <a:rPr lang="ru-RU" sz="2800" i="1" dirty="0" err="1" smtClean="0"/>
              <a:t>Яглинский</a:t>
            </a:r>
            <a:r>
              <a:rPr lang="ru-RU" sz="2800" i="1" dirty="0" smtClean="0"/>
              <a:t> вновь блестяще выполнил боевую задачу. Преодолев вброд реку </a:t>
            </a:r>
            <a:r>
              <a:rPr lang="ru-RU" sz="2800" i="1" dirty="0" err="1" smtClean="0"/>
              <a:t>Вадаксто</a:t>
            </a:r>
            <a:r>
              <a:rPr lang="ru-RU" sz="2800" i="1" dirty="0" smtClean="0"/>
              <a:t>, он со своим взводом стремительно ворвался в расположение противника, гранатами и огнём из автоматов разогнали взвод вражеских солдат, уничтожив при этом около 10 немцев, 2-х захватили в плен, сами же не понесли потерь. </a:t>
            </a:r>
            <a:r>
              <a:rPr lang="ru-RU" sz="2800" i="1" dirty="0" err="1" smtClean="0"/>
              <a:t>Яглинский</a:t>
            </a:r>
            <a:r>
              <a:rPr lang="ru-RU" sz="2800" i="1" dirty="0" smtClean="0"/>
              <a:t> первым ворвался в немецкую траншею и выбросил на бруствер двух пленных немцев. </a:t>
            </a:r>
            <a:br>
              <a:rPr lang="ru-RU" sz="2800" i="1" dirty="0" smtClean="0"/>
            </a:br>
            <a:endParaRPr lang="ru-RU" sz="2800" dirty="0"/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Admin\Рабочий стол\Герои СССР\Яглинский\IMG_478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>
                <a:solidFill>
                  <a:srgbClr val="7030A0"/>
                </a:solidFill>
              </a:rPr>
              <a:t>Биография героя</a:t>
            </a:r>
            <a:r>
              <a:rPr lang="ru-RU" i="1" dirty="0"/>
              <a:t/>
            </a:r>
            <a:br>
              <a:rPr lang="ru-RU" i="1" dirty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 flipH="1">
            <a:off x="6355079" y="2054208"/>
            <a:ext cx="45719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28596" y="1428736"/>
            <a:ext cx="7267604" cy="5076616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		Родился в 1914 году в селе Отрадное </a:t>
            </a:r>
            <a:r>
              <a:rPr lang="ru-RU" dirty="0" err="1" smtClean="0"/>
              <a:t>Макинского</a:t>
            </a:r>
            <a:r>
              <a:rPr lang="ru-RU" dirty="0" smtClean="0"/>
              <a:t> района. В детстве занимался спортом, закончил 4 класса. Мечтал учиться дальше, но учиться в пятом классе надо было в соседнем селе Дмитриевке, а одеться и обуться было не на что, отца в семье уже не было, а учить пришлось двух младших сестер. </a:t>
            </a:r>
            <a:endParaRPr lang="ru-RU" dirty="0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285728"/>
            <a:ext cx="771530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 smtClean="0"/>
              <a:t>За два года пребывания в разведке старший сержант </a:t>
            </a:r>
            <a:r>
              <a:rPr lang="ru-RU" sz="2400" i="1" dirty="0" err="1" smtClean="0"/>
              <a:t>Яглинский</a:t>
            </a:r>
            <a:r>
              <a:rPr lang="ru-RU" sz="2400" i="1" dirty="0" smtClean="0"/>
              <a:t> стал подлинным мастер – разведчиком. В условиях заранее подготовленной обороны противника, в ходе ночных поисков </a:t>
            </a:r>
            <a:r>
              <a:rPr lang="ru-RU" sz="2400" i="1" dirty="0" err="1" smtClean="0"/>
              <a:t>Яглинский</a:t>
            </a:r>
            <a:r>
              <a:rPr lang="ru-RU" sz="2400" i="1" dirty="0" smtClean="0"/>
              <a:t> лично захватил в плен 26 вражеских солдат и унтер-офицеров, уничтожил более 120 немцев, 8 раз пробирался в глубокий тыл противника, находясь там по 2 – 3 суток.</a:t>
            </a:r>
            <a:br>
              <a:rPr lang="ru-RU" sz="2400" i="1" dirty="0" smtClean="0"/>
            </a:br>
            <a:r>
              <a:rPr lang="ru-RU" sz="2400" i="1" dirty="0" smtClean="0"/>
              <a:t/>
            </a:r>
            <a:br>
              <a:rPr lang="ru-RU" sz="2400" i="1" dirty="0" smtClean="0"/>
            </a:br>
            <a:r>
              <a:rPr lang="ru-RU" sz="2400" i="1" dirty="0" smtClean="0"/>
              <a:t>Будучи 6 раз раненый, как смелый и отважный воин, проявляя отвагу и героизм, старший сержант </a:t>
            </a:r>
            <a:r>
              <a:rPr lang="ru-RU" sz="2400" i="1" dirty="0" err="1" smtClean="0"/>
              <a:t>Яглинский</a:t>
            </a:r>
            <a:r>
              <a:rPr lang="ru-RU" sz="2400" i="1" dirty="0" smtClean="0"/>
              <a:t>, не щадя своей крови и самой жизни, с честью выполняет любое задание командования. </a:t>
            </a:r>
            <a:endParaRPr lang="ru-RU" sz="2400" dirty="0"/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Admin\Рабочий стол\Герои СССР\Яглинский\IMG_478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5728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214290"/>
            <a:ext cx="7858180" cy="7078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 smtClean="0"/>
              <a:t>Вся дивизия знает Михаила </a:t>
            </a:r>
            <a:r>
              <a:rPr lang="ru-RU" sz="2000" i="1" dirty="0" err="1" smtClean="0"/>
              <a:t>Яглинского</a:t>
            </a:r>
            <a:r>
              <a:rPr lang="ru-RU" sz="2000" i="1" dirty="0" smtClean="0"/>
              <a:t> как отважного мастера – разведчика, храброго героя Отечественной войны. </a:t>
            </a:r>
            <a:br>
              <a:rPr lang="ru-RU" sz="2000" i="1" dirty="0" smtClean="0"/>
            </a:br>
            <a:r>
              <a:rPr lang="ru-RU" sz="2000" i="1" dirty="0" smtClean="0"/>
              <a:t/>
            </a:r>
            <a:br>
              <a:rPr lang="ru-RU" sz="2000" i="1" dirty="0" smtClean="0"/>
            </a:br>
            <a:r>
              <a:rPr lang="ru-RU" sz="2000" i="1" dirty="0" smtClean="0"/>
              <a:t>За образцовое выполнение заданий командования и проявление отваги и героизма товарищ </a:t>
            </a:r>
            <a:r>
              <a:rPr lang="ru-RU" sz="2000" i="1" dirty="0" err="1" smtClean="0"/>
              <a:t>Яглинский</a:t>
            </a:r>
            <a:r>
              <a:rPr lang="ru-RU" sz="2000" i="1" dirty="0" smtClean="0"/>
              <a:t> достоин высшей Правительственной награды – присвоения звания Героя Советского Союза. </a:t>
            </a:r>
            <a:br>
              <a:rPr lang="ru-RU" sz="2000" i="1" dirty="0" smtClean="0"/>
            </a:br>
            <a:r>
              <a:rPr lang="ru-RU" sz="2000" i="1" dirty="0" smtClean="0"/>
              <a:t/>
            </a:r>
            <a:br>
              <a:rPr lang="ru-RU" sz="2000" i="1" dirty="0" smtClean="0"/>
            </a:br>
            <a:r>
              <a:rPr lang="ru-RU" sz="2000" i="1" dirty="0" smtClean="0"/>
              <a:t>Командир 158 </a:t>
            </a:r>
            <a:r>
              <a:rPr lang="ru-RU" sz="2000" i="1" dirty="0" err="1" smtClean="0"/>
              <a:t>Лиозненской</a:t>
            </a:r>
            <a:r>
              <a:rPr lang="ru-RU" sz="2000" i="1" dirty="0" smtClean="0"/>
              <a:t> Краснознамённой ордена Суворова стрелковой дивизии полковник Гончаров.</a:t>
            </a:r>
          </a:p>
          <a:p>
            <a:endParaRPr lang="ru-RU" sz="2000" b="1" i="1" dirty="0" smtClean="0"/>
          </a:p>
          <a:p>
            <a:r>
              <a:rPr lang="ru-RU" sz="2000" b="1" dirty="0" smtClean="0"/>
              <a:t> </a:t>
            </a:r>
            <a:r>
              <a:rPr lang="ru-RU" sz="2400" b="1" dirty="0" smtClean="0"/>
              <a:t>Указом Президиума Верховного Совета СССР от 23 марта 1945 года за образцовое выполнение боевых заданий командования на фронте борьбы с немецкими захватчиками и проявленные при этом отвагу и геройство </a:t>
            </a:r>
            <a:r>
              <a:rPr lang="ru-RU" sz="2400" b="1" dirty="0" err="1" smtClean="0"/>
              <a:t>Яглинский</a:t>
            </a:r>
            <a:r>
              <a:rPr lang="ru-RU" sz="2400" b="1" dirty="0" smtClean="0"/>
              <a:t> Михаил Васильевич удостоен звания Героя Советского Союза с вручением ордена Ленина и медали «Золотая Звезда». </a:t>
            </a:r>
            <a:br>
              <a:rPr lang="ru-RU" sz="2400" b="1" dirty="0" smtClean="0"/>
            </a:br>
            <a:endParaRPr lang="ru-RU" sz="2400" b="1" dirty="0" smtClean="0"/>
          </a:p>
          <a:p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Admin\Рабочий стол\Герои СССР\Яглинский\IMG_478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-23"/>
            <a:ext cx="5048264" cy="6731019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214290"/>
            <a:ext cx="764386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/>
              <a:t>Проживал в городе </a:t>
            </a:r>
            <a:r>
              <a:rPr lang="ru-RU" sz="4000" dirty="0" err="1" smtClean="0"/>
              <a:t>Макинске</a:t>
            </a:r>
            <a:r>
              <a:rPr lang="ru-RU" sz="4000" dirty="0" smtClean="0"/>
              <a:t> Целиноградской (ныне </a:t>
            </a:r>
            <a:r>
              <a:rPr lang="ru-RU" sz="4000" dirty="0" err="1" smtClean="0"/>
              <a:t>Акмолинской</a:t>
            </a:r>
            <a:r>
              <a:rPr lang="ru-RU" sz="4000" dirty="0" smtClean="0"/>
              <a:t>) области Казахстана и работал поочерёдно председателем городского совета и начальником автобазы.</a:t>
            </a:r>
          </a:p>
          <a:p>
            <a:r>
              <a:rPr lang="ru-RU" sz="4000" dirty="0" smtClean="0"/>
              <a:t>Скончался 28 декабря 1978 года.</a:t>
            </a:r>
            <a:endParaRPr lang="ru-RU" sz="4000" dirty="0"/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dmin\Рабочий стол\Герои СССР\Яглинский\IMG_478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5728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357158" y="1500174"/>
            <a:ext cx="6881842" cy="5005401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	</a:t>
            </a:r>
            <a:r>
              <a:rPr lang="ru-RU" sz="4000" dirty="0" smtClean="0"/>
              <a:t>Имя М. В. </a:t>
            </a:r>
            <a:r>
              <a:rPr lang="ru-RU" sz="4000" dirty="0" err="1" smtClean="0"/>
              <a:t>Яглинского</a:t>
            </a:r>
            <a:r>
              <a:rPr lang="ru-RU" sz="4000" dirty="0" smtClean="0"/>
              <a:t> носит улица в городе </a:t>
            </a:r>
            <a:r>
              <a:rPr lang="ru-RU" sz="4000" dirty="0" err="1" smtClean="0"/>
              <a:t>Макинске</a:t>
            </a:r>
            <a:endParaRPr lang="ru-RU" sz="4000" dirty="0" smtClean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Documents and Settings\Admin\Рабочий стол\Герои СССР\Яглинский\IMG_478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1429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14282" y="228600"/>
            <a:ext cx="7929618" cy="11731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 err="1" smtClean="0"/>
              <a:t>Карацупа</a:t>
            </a:r>
            <a:r>
              <a:rPr lang="ru-RU" sz="3100" dirty="0" smtClean="0"/>
              <a:t> Никита Фёдорович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- легендарный советский пограничник, полковник запаса.</a:t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 </a:t>
            </a:r>
            <a:endParaRPr lang="ru-RU" dirty="0"/>
          </a:p>
        </p:txBody>
      </p:sp>
      <p:pic>
        <p:nvPicPr>
          <p:cNvPr id="7170" name="Picture 2" descr="C:\Documents and Settings\Admin\Рабочий стол\Герои СССР\Карацупа\1335504418_karacup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2207" y="969927"/>
            <a:ext cx="7011627" cy="5030842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0"/>
            <a:ext cx="757242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Родился 25 апреля 1910 в селе Алексеевка ныне Куйбышевского района Запорожской области Украины в крестьянской семье. Украинец. Член ВКП(б)/КПСС с 1941 года. В 1913 году вместе с матерью (отца, умершего очень рано, он не помнил) переехал в Казахстан, жил в Атбасаре. В семь лет остался сиротой, жил в селе Добровольном </a:t>
            </a:r>
            <a:r>
              <a:rPr lang="ru-RU" sz="2800" dirty="0" err="1" smtClean="0"/>
              <a:t>Макинского</a:t>
            </a:r>
            <a:r>
              <a:rPr lang="ru-RU" sz="2800" dirty="0" smtClean="0"/>
              <a:t> района у родственников, воспитывался в Щучинском детском доме Кокчетавской области.</a:t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Admin\Рабочий стол\220px-СкудринИК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820736" y="785794"/>
            <a:ext cx="3382411" cy="5242737"/>
          </a:xfrm>
          <a:prstGeom prst="rect">
            <a:avLst/>
          </a:prstGeom>
          <a:noFill/>
        </p:spPr>
      </p:pic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		</a:t>
            </a:r>
            <a:r>
              <a:rPr lang="ru-RU" sz="3600" dirty="0" smtClean="0"/>
              <a:t>Таким запомнили Ивана </a:t>
            </a:r>
            <a:r>
              <a:rPr lang="ru-RU" sz="3600" dirty="0" err="1" smtClean="0"/>
              <a:t>Скуридина</a:t>
            </a:r>
            <a:r>
              <a:rPr lang="ru-RU" sz="3600" dirty="0" smtClean="0"/>
              <a:t> его односельчане</a:t>
            </a:r>
            <a:endParaRPr lang="ru-RU" sz="36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357166"/>
            <a:ext cx="778674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В пограничные войска призван в октябре 1932 года </a:t>
            </a:r>
            <a:r>
              <a:rPr lang="ru-RU" sz="2400" dirty="0" err="1" smtClean="0"/>
              <a:t>Макинским</a:t>
            </a:r>
            <a:r>
              <a:rPr lang="ru-RU" sz="2400" dirty="0" smtClean="0"/>
              <a:t> райвоенкоматом . В 1933 году окончил Дальневосточную окружную школу младшего начсостава служебного собаководства, в 1937 году — курсы подготовки начсостава при Центральной школе служебного собаководства погранвойск. Служил проводником и инструктором службы собак на погранзаставе "Полтавка" </a:t>
            </a:r>
            <a:r>
              <a:rPr lang="ru-RU" sz="2400" dirty="0" err="1" smtClean="0"/>
              <a:t>Гродековского</a:t>
            </a:r>
            <a:r>
              <a:rPr lang="ru-RU" sz="2400" dirty="0" smtClean="0"/>
              <a:t> Краснознаменного погранотряда, на различных должностях в войсках Тихоокеанского, Восточного, Западного, Закавказского пограничных округов. В 1957-1961 годах работал в Главном управлении пограничных войск СССР, помогал налаживать пограничную службу в Демократической Республике Вьетнаме.</a:t>
            </a:r>
            <a:br>
              <a:rPr lang="ru-RU" sz="2400" dirty="0" smtClean="0"/>
            </a:br>
            <a:endParaRPr lang="ru-RU" sz="2400" dirty="0"/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Admin\Рабочий стол\Герои СССР\Карацупа\3c7af8ff667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8486" y="285728"/>
            <a:ext cx="8648176" cy="5857915"/>
          </a:xfrm>
          <a:prstGeom prst="rect">
            <a:avLst/>
          </a:prstGeom>
          <a:noFill/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335846"/>
            <a:ext cx="8001056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О</a:t>
            </a:r>
            <a:r>
              <a:rPr lang="ru-RU" sz="2400" dirty="0" smtClean="0"/>
              <a:t>бладая редкими волевыми качествами, неустрашимый, находчивый, он обнаруживал нарушителей несмотря на самые замысловатые их ухищрения. Во внешней медлительности движений таилась способность пограничника к мгновенной реакции в острую минуту встречи с врагом. Он мог бежать тридцать, пятьдесят — сколько потребуется километров по самой сложной местности, в дождь и в стужу, в метель и пургу и, пренебрегая опасностью, вступать в схватку, задерживать вооруженных до зубов нарушителей границы. Даже с весьма скромным по нынешним временам снаряжением — конем, </a:t>
            </a:r>
            <a:r>
              <a:rPr lang="ru-RU" sz="2400" dirty="0" err="1" smtClean="0"/>
              <a:t>драгункой</a:t>
            </a:r>
            <a:r>
              <a:rPr lang="ru-RU" sz="2400" dirty="0" smtClean="0"/>
              <a:t>, маузером, верным лохматым помощником в боевых делах </a:t>
            </a:r>
            <a:r>
              <a:rPr lang="ru-RU" sz="2400" dirty="0" err="1" smtClean="0"/>
              <a:t>Ингусом</a:t>
            </a:r>
            <a:r>
              <a:rPr lang="ru-RU" sz="2400" dirty="0" smtClean="0"/>
              <a:t> — </a:t>
            </a:r>
            <a:r>
              <a:rPr lang="ru-RU" sz="2400" dirty="0" err="1" smtClean="0"/>
              <a:t>Карацупе</a:t>
            </a:r>
            <a:r>
              <a:rPr lang="ru-RU" sz="2400" dirty="0" smtClean="0"/>
              <a:t> удавалось всё.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Admin\Рабочий стол\Герои СССР\Карацупа\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19" y="285728"/>
            <a:ext cx="8421924" cy="5857916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214290"/>
            <a:ext cx="778674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За 20 лет службы на границе </a:t>
            </a:r>
            <a:r>
              <a:rPr lang="ru-RU" sz="3200" dirty="0" err="1" smtClean="0"/>
              <a:t>Карацупа</a:t>
            </a:r>
            <a:r>
              <a:rPr lang="ru-RU" sz="3200" dirty="0" smtClean="0"/>
              <a:t> участвовал в 120 столкновениях с врагами, живыми задержал 338 нарушителей границы, уничтожил 129 шпионов и диверсантов, не сложивших оружия.</a:t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С 1961 года полковник </a:t>
            </a:r>
            <a:r>
              <a:rPr lang="ru-RU" sz="3200" dirty="0" err="1" smtClean="0"/>
              <a:t>Карацупа</a:t>
            </a:r>
            <a:r>
              <a:rPr lang="ru-RU" sz="3200" dirty="0" smtClean="0"/>
              <a:t> Н.Ф. — в запасе.</a:t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Admin\Рабочий стол\Герои СССР\Карацупа\20110506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4683" y="500042"/>
            <a:ext cx="7759952" cy="5643602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285728"/>
            <a:ext cx="785818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/>
              <a:t>З</a:t>
            </a:r>
            <a:r>
              <a:rPr lang="ru-RU" sz="3200" dirty="0" smtClean="0"/>
              <a:t>вание Героя Советского Союза с вручением ордена Ленина и медали "Золотая Звезда" (№ 10705) полковнику запаса </a:t>
            </a:r>
            <a:r>
              <a:rPr lang="ru-RU" sz="3200" dirty="0" err="1" smtClean="0"/>
              <a:t>Карацупе</a:t>
            </a:r>
            <a:r>
              <a:rPr lang="ru-RU" sz="3200" dirty="0" smtClean="0"/>
              <a:t> Никите Фёдоровичу присвоено Указом Президиума Верховного Совета СССР от 21 июня 1965 года за образцовое выполнение заданий командования по защите Государственной границы СССР и проявленные при этом мужество и героизм.</a:t>
            </a:r>
            <a:br>
              <a:rPr lang="ru-RU" sz="3200" dirty="0" smtClean="0"/>
            </a:br>
            <a:endParaRPr lang="ru-RU" sz="3200" dirty="0"/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Admin\Рабочий стол\Герои СССР\Карацупа\5ab39a51d4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565" y="285728"/>
            <a:ext cx="8072335" cy="563802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357166"/>
            <a:ext cx="792961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Последние годы жил в городе-герое Москве. Работал в Центральном музее пограничных войск. Умер 18 ноября 1994 года. Похоронен на </a:t>
            </a:r>
            <a:r>
              <a:rPr lang="ru-RU" sz="3200" dirty="0" err="1" smtClean="0"/>
              <a:t>Троекуровском</a:t>
            </a:r>
            <a:r>
              <a:rPr lang="ru-RU" sz="3200" dirty="0" smtClean="0"/>
              <a:t> кладбище в Москве (участок 3).</a:t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Награждён орденом Ленина, 2 орденами Красного Знамени, орденом Красной Звезды, медалями.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Admin\Рабочий стол\Герои СССР\Карацупа\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575" y="214289"/>
            <a:ext cx="8053763" cy="5870299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500034" y="357166"/>
            <a:ext cx="7643866" cy="614840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		</a:t>
            </a:r>
            <a:r>
              <a:rPr lang="ru-RU" sz="3600" dirty="0" smtClean="0"/>
              <a:t>С двенадцати лет работает в колхозе рядом со взрослыми.</a:t>
            </a:r>
          </a:p>
          <a:p>
            <a:pPr>
              <a:buNone/>
            </a:pPr>
            <a:r>
              <a:rPr lang="ru-RU" sz="3600" dirty="0" smtClean="0"/>
              <a:t>		В 1936 году Ивана </a:t>
            </a:r>
            <a:r>
              <a:rPr lang="ru-RU" sz="3600" dirty="0" err="1" smtClean="0"/>
              <a:t>Скуридина</a:t>
            </a:r>
            <a:r>
              <a:rPr lang="ru-RU" sz="3600" dirty="0" smtClean="0"/>
              <a:t> призывают в ряды Красной армии. Служит на Дальнем Востоке, в Магаданской области, на Сахалине. Там получил семилетнее образование, мечтал поступить в горный техникум.  </a:t>
            </a:r>
            <a:endParaRPr lang="ru-RU" sz="3600" dirty="0"/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0"/>
            <a:ext cx="778674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Именем </a:t>
            </a:r>
            <a:r>
              <a:rPr lang="ru-RU" sz="3200" dirty="0" err="1" smtClean="0"/>
              <a:t>Карацупы</a:t>
            </a:r>
            <a:r>
              <a:rPr lang="ru-RU" sz="3200" dirty="0" smtClean="0"/>
              <a:t> названы школы, библиотеки, речные суда, пограничные заставы во Вьетнаме и в Индии. Приказом начальника войск Краснознаменного Тихоокеанского пограничного округа </a:t>
            </a:r>
            <a:r>
              <a:rPr lang="ru-RU" sz="3200" dirty="0" err="1" smtClean="0"/>
              <a:t>Карацупа</a:t>
            </a:r>
            <a:r>
              <a:rPr lang="ru-RU" sz="3200" dirty="0" smtClean="0"/>
              <a:t> зачислен почетным пограничником заставы, на которой он бессменно нес боевую вахту первые десять лет своей пограничной службы. В родном селе установлен бюст Героя.</a:t>
            </a:r>
            <a:endParaRPr lang="ru-RU" sz="3200" dirty="0"/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Admin\Рабочий стол\Герои СССР\Карацупа\000b9fbf05b96dae8d244ac6ad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30725" y="3368675"/>
            <a:ext cx="82550" cy="120650"/>
          </a:xfrm>
          <a:prstGeom prst="rect">
            <a:avLst/>
          </a:prstGeom>
          <a:noFill/>
        </p:spPr>
      </p:pic>
      <p:pic>
        <p:nvPicPr>
          <p:cNvPr id="14339" name="Picture 3" descr="C:\Documents and Settings\Admin\Рабочий стол\Герои СССР\Карацупа\000b9fbf05b96dae8d244ac6ad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30725" y="3368675"/>
            <a:ext cx="82550" cy="120650"/>
          </a:xfrm>
          <a:prstGeom prst="rect">
            <a:avLst/>
          </a:prstGeom>
          <a:noFill/>
        </p:spPr>
      </p:pic>
      <p:pic>
        <p:nvPicPr>
          <p:cNvPr id="14340" name="Picture 4" descr="C:\Documents and Settings\Admin\Рабочий стол\Герои СССР\Карацупа\000b9fbf05b96dae8d244ac6ad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30725" y="3368675"/>
            <a:ext cx="82550" cy="120650"/>
          </a:xfrm>
          <a:prstGeom prst="rect">
            <a:avLst/>
          </a:prstGeom>
          <a:noFill/>
        </p:spPr>
      </p:pic>
      <p:pic>
        <p:nvPicPr>
          <p:cNvPr id="14341" name="Picture 5" descr="C:\Documents and Settings\Admin\Рабочий стол\Герои СССР\Карацупа\987ddbdab4a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0233" y="35697"/>
            <a:ext cx="5008178" cy="6608013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cuments and Settings\Admin\Рабочий стол\Герои СССР\Карацупа\8739f3bc44330182582242fc7e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7000" y="654050"/>
            <a:ext cx="3810000" cy="55499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Documents and Settings\Admin\Рабочий стол\Герои СССР\Карацупа\1264947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3438" y="938213"/>
            <a:ext cx="7477125" cy="4981575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Documents and Settings\Admin\Рабочий стол\Герои СССР\Карацупа\12649474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2943"/>
            <a:ext cx="8310563" cy="553684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Documents and Settings\Admin\Рабочий стол\Герои СССР\Карацупа\20110506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-29249"/>
            <a:ext cx="7000924" cy="677816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Documents and Settings\Admin\Рабочий стол\Герои СССР\Карацупа\c5d070652fa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3837" y="0"/>
            <a:ext cx="4841463" cy="64643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Documents and Settings\Admin\Рабочий стол\Герои СССР\Карацупа\dsc000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1438"/>
            <a:ext cx="8215338" cy="6161504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Documents and Settings\Admin\Рабочий стол\Герои СССР\Карацупа\k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1" y="-38951"/>
            <a:ext cx="4972578" cy="6896951"/>
          </a:xfrm>
          <a:prstGeom prst="rect">
            <a:avLst/>
          </a:prstGeom>
          <a:noFill/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Documents and Settings\Admin\Рабочий стол\Герои СССР\Карацупа\Karacupa_N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142852"/>
            <a:ext cx="4535466" cy="6500834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Admin\Рабочий стол\Cкуридин\IMG_47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74631"/>
            <a:ext cx="4905388" cy="6540517"/>
          </a:xfrm>
          <a:prstGeom prst="rect">
            <a:avLst/>
          </a:prstGeom>
          <a:noFill/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Documents and Settings\Admin\Рабочий стол\Герои СССР\Карацупа\Именем его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67263" y="0"/>
            <a:ext cx="4321396" cy="6429396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Documents and Settings\Admin\Рабочий стол\Герои СССР\Карацупа\legend_karahzup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2331" y="0"/>
            <a:ext cx="7759338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Documents and Settings\Admin\Рабочий стол\Герои СССР\Карацупа\p1_102051412292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1" y="-16758"/>
            <a:ext cx="4988500" cy="6874758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Documents and Settings\Admin\Рабочий стол\Герои СССР\Карацупа\p1260939-473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0750" y="252413"/>
            <a:ext cx="4762500" cy="6353175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Documents and Settings\Admin\Рабочий стол\Герои СССР\Карацупа\памятник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281186"/>
            <a:ext cx="4711506" cy="6291085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Documents and Settings\Admin\Рабочий стол\Герои СССР\Карацупа\zapiski_sledopyt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32000" y="50800"/>
            <a:ext cx="5080000" cy="67564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Documents and Settings\Admin\Рабочий стол\Герои СССР\Карацупа\гравюра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7471" y="0"/>
            <a:ext cx="6589058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Documents and Settings\Admin\Рабочий стол\Герои СССР\Карацупа\Новое изображение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95538" y="452438"/>
            <a:ext cx="4352925" cy="5953125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Documents and Settings\Admin\Рабочий стол\Герои СССР\Карацупа\улыбка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-42046"/>
            <a:ext cx="4816011" cy="6685756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1071538" y="0"/>
            <a:ext cx="628654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ОМИГОВ ИВАН ФЕДОРОВИЧ,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летчик, Герой Советского Союза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6866" name="Picture 2" descr="F:\DCIM\101CANON\IMG_47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761980"/>
            <a:ext cx="3762380" cy="5016507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285720" y="285728"/>
            <a:ext cx="7858180" cy="6219847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dirty="0" smtClean="0"/>
              <a:t>		</a:t>
            </a:r>
            <a:r>
              <a:rPr lang="ru-RU" sz="3200" dirty="0" smtClean="0"/>
              <a:t>После демобилизации возвращается в родное село, работает, открывает красный уголок, знакомится с будущей женой Линдой </a:t>
            </a:r>
            <a:r>
              <a:rPr lang="ru-RU" sz="3200" dirty="0" err="1" smtClean="0"/>
              <a:t>Гуговной</a:t>
            </a:r>
            <a:r>
              <a:rPr lang="ru-RU" sz="3200" dirty="0" smtClean="0"/>
              <a:t>. За несколько месяцев до начала войны его переводят на работу в </a:t>
            </a:r>
            <a:r>
              <a:rPr lang="ru-RU" sz="3200" dirty="0" err="1" smtClean="0"/>
              <a:t>Макинск</a:t>
            </a:r>
            <a:r>
              <a:rPr lang="ru-RU" sz="3200" dirty="0" smtClean="0"/>
              <a:t> бухгалтером в конторе «</a:t>
            </a:r>
            <a:r>
              <a:rPr lang="ru-RU" sz="3200" dirty="0" err="1" smtClean="0"/>
              <a:t>Заготзерно</a:t>
            </a:r>
            <a:r>
              <a:rPr lang="ru-RU" sz="3200" dirty="0" smtClean="0"/>
              <a:t>». </a:t>
            </a:r>
          </a:p>
          <a:p>
            <a:pPr>
              <a:buNone/>
            </a:pPr>
            <a:r>
              <a:rPr lang="ru-RU" sz="3200" dirty="0" smtClean="0"/>
              <a:t>		С первых дней войны воюет на Сталинградском фронте, ранен в грудь. После госпиталя получил предложение съездить домой в отпуск. Отказался, попросился туда, где труднее.</a:t>
            </a:r>
          </a:p>
          <a:p>
            <a:pPr>
              <a:buNone/>
            </a:pPr>
            <a:endParaRPr lang="ru-RU" sz="3200" dirty="0"/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500034" y="0"/>
            <a:ext cx="7072362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Иван Федорович 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Омигов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родился в 1923 году в селе 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Макинка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Акмолинской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области. В Красной Армии с 1941 года, на фронте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—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 ноября 1942 года. За мужество и отвагу, проявленные в боях с врагом, награжден двумя орденами Красного Знамени, орденами Красной Звезды и Отечественной войны I степени.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Звание Героя Советского Союза коммунисту И. Ф. 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Омигову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присвоено 18 августа 1945 года.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F:\DCIM\101CANON\IMG_47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761980"/>
            <a:ext cx="4405322" cy="5873763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0" y="0"/>
            <a:ext cx="8072462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828-й штурмовой авиационный Свирский полк младший лейтенант Иван 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Омигов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прибыл в феврале 1944 года уже опытным летчиком. Не был он новичком и на карельском участке фронта: хорошо знал его условия и особенности боевых действий самолетов-штурмовиков в этом лесисто-болотистом крае. К началу наступления советских войск на 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Онежско-Ладожском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перешейке он стал мастером точных бомбовых ударов и противозенитного маневра.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F:\DCIM\101CANON\IMG_47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642918"/>
            <a:ext cx="4393437" cy="5857916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357158" y="357166"/>
            <a:ext cx="7000924" cy="612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 июня 1944 года, в день начала наступления войск Карельского фронта, Иван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Омигов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участвовал в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бомбарди-Ровочно-штурмовом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налете на станцию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Юксино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Бомбами, Реактивными снарядами и пулеметно-пушечным огнем он взорвал около 100 метров железнодорожного полотна, уничтожил 3 вагона и много вражеских солдат. Через два дня штурмовик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Омигов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станции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Устг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Видлица вывел из строя паровоз, поджег 3 вагона и уничтожил до десятка оккупантов, а спустя час-другой его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ил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уже громил позиции противника в районе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Раболы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F:\DCIM\101CANON\IMG_47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6876" y="79379"/>
            <a:ext cx="4976826" cy="6635769"/>
          </a:xfrm>
          <a:prstGeom prst="rect">
            <a:avLst/>
          </a:prstGeom>
          <a:noFill/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357158" y="285728"/>
            <a:ext cx="7572428" cy="655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ходе развернувшегося наступления самолет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Омигова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поддерживал наземные войска у населенных пунктов Капа и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Усикюля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озера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Вуори-Ярви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во многих других местах. У Капа в двухдневных боях летчик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Омигов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уничтожил четыре орудия, подавил огонь трех орудий и зенитного пулемета, истребил более двадцати захватчиков. В ходе последующих боев, обеспечивая выход наших сухопутных войск на советско-финскую границу, младший лейтенант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Омигов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уничтожил не менее сотни вражеских солдат и офицеров, два склада с боеприпасами, поджег два железнодорожных эшелона, уничтожил несколько орудий, автомашин и повозок.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F:\DCIM\101CANON\IMG_479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1"/>
          <p:cNvSpPr>
            <a:spLocks noChangeArrowheads="1"/>
          </p:cNvSpPr>
          <p:nvPr/>
        </p:nvSpPr>
        <p:spPr bwMode="auto">
          <a:xfrm>
            <a:off x="357158" y="357166"/>
            <a:ext cx="7429552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Финляндия капитулировала, и 828-й авиационный полк поступил в распоряжение командующего ВВС 2-го Белорусского фронта.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Цеханув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Ломжа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Торунь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Дамерау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Хойнице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Тухоля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—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таков боевой путь 828-го штурмового полка в небе Польши и Германии в последние месяцы войны. В районе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Цеханува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И. Ф.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Омигов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16 января 1945 года за два боевых вылета уничтожил три орудия, три автомашины и до двадцати фашистов. 20 января у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Ломжи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действуя в группе из 19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илов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Иван Федорович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Омигов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взорвал склад с боеприпасами. На одной из дорог, ведущих к городу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Торунь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31 января он сжег три автомашины и две повозки. Через день южнее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Дамерау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прямым попаданием бомб взорвал три автомашины и повредил танк.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F:\DCIM\101CANON\IMG_47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103193"/>
            <a:ext cx="4905388" cy="6540517"/>
          </a:xfrm>
          <a:prstGeom prst="rect">
            <a:avLst/>
          </a:prstGeom>
          <a:noFill/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428</TotalTime>
  <Words>2030</Words>
  <Application>Microsoft Office PowerPoint</Application>
  <PresentationFormat>Экран (4:3)</PresentationFormat>
  <Paragraphs>81</Paragraphs>
  <Slides>117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117</vt:i4>
      </vt:variant>
    </vt:vector>
  </HeadingPairs>
  <TitlesOfParts>
    <vt:vector size="118" baseType="lpstr">
      <vt:lpstr>Изящная</vt:lpstr>
      <vt:lpstr> великой Победе посвящается Вспомним всех поименно…</vt:lpstr>
      <vt:lpstr>Мы помним вас, герои!</vt:lpstr>
      <vt:lpstr>Иван куприянович скуридин  (1914-1944)</vt:lpstr>
      <vt:lpstr>Иван Куприянович Скуридин</vt:lpstr>
      <vt:lpstr>Биография героя 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Листовка с рассказом о подвиге Ивана Скуридина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Михаи́л Васи́льевич Ягли́нский </vt:lpstr>
      <vt:lpstr>  Михаил Васильевич Яглинский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Карацупа Никита Фёдорович  - легендарный советский пограничник, полковник запаса.   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  <vt:lpstr>Слайд 90</vt:lpstr>
      <vt:lpstr>Слайд 91</vt:lpstr>
      <vt:lpstr>Слайд 92</vt:lpstr>
      <vt:lpstr>Слайд 93</vt:lpstr>
      <vt:lpstr>Слайд 94</vt:lpstr>
      <vt:lpstr>Слайд 95</vt:lpstr>
      <vt:lpstr>Слайд 96</vt:lpstr>
      <vt:lpstr>Слайд 97</vt:lpstr>
      <vt:lpstr>Слайд 98</vt:lpstr>
      <vt:lpstr>Слайд 99</vt:lpstr>
      <vt:lpstr>Слайд 100</vt:lpstr>
      <vt:lpstr>Слайд 101</vt:lpstr>
      <vt:lpstr>Слайд 102</vt:lpstr>
      <vt:lpstr>Слайд 103</vt:lpstr>
      <vt:lpstr>Слайд 104</vt:lpstr>
      <vt:lpstr>Слайд 105</vt:lpstr>
      <vt:lpstr>Слайд 106</vt:lpstr>
      <vt:lpstr>Слайд 107</vt:lpstr>
      <vt:lpstr>Слайд 108</vt:lpstr>
      <vt:lpstr>Слайд 109</vt:lpstr>
      <vt:lpstr>Слайд 110</vt:lpstr>
      <vt:lpstr>Слайд 111</vt:lpstr>
      <vt:lpstr>Слайд 112</vt:lpstr>
      <vt:lpstr>Слайд 113</vt:lpstr>
      <vt:lpstr>Слайд 114</vt:lpstr>
      <vt:lpstr>Слайд 115</vt:lpstr>
      <vt:lpstr>Слайд 116</vt:lpstr>
      <vt:lpstr>Слайд 117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70-летию великой Победы посвящается Вспомним всех поименно…</dc:title>
  <dc:creator>Admin</dc:creator>
  <cp:lastModifiedBy>СУЛТАН</cp:lastModifiedBy>
  <cp:revision>46</cp:revision>
  <dcterms:created xsi:type="dcterms:W3CDTF">2014-08-15T04:19:13Z</dcterms:created>
  <dcterms:modified xsi:type="dcterms:W3CDTF">2017-03-01T08:16:31Z</dcterms:modified>
</cp:coreProperties>
</file>